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60" r:id="rId4"/>
    <p:sldId id="272" r:id="rId5"/>
    <p:sldId id="271" r:id="rId6"/>
    <p:sldId id="268" r:id="rId7"/>
    <p:sldId id="269" r:id="rId8"/>
    <p:sldId id="306" r:id="rId9"/>
    <p:sldId id="273" r:id="rId10"/>
    <p:sldId id="261" r:id="rId11"/>
    <p:sldId id="270" r:id="rId12"/>
    <p:sldId id="274" r:id="rId13"/>
    <p:sldId id="275" r:id="rId14"/>
    <p:sldId id="263" r:id="rId15"/>
    <p:sldId id="276" r:id="rId16"/>
    <p:sldId id="277" r:id="rId17"/>
    <p:sldId id="278" r:id="rId18"/>
    <p:sldId id="307" r:id="rId19"/>
    <p:sldId id="281" r:id="rId20"/>
    <p:sldId id="308" r:id="rId2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a Iaccino" initials="FI" lastIdx="3" clrIdx="0">
    <p:extLst>
      <p:ext uri="{19B8F6BF-5375-455C-9EA6-DF929625EA0E}">
        <p15:presenceInfo xmlns:p15="http://schemas.microsoft.com/office/powerpoint/2012/main" userId="S::federica.iaccino@archeconsultingbe.onmicrosoft.com::6006a993-3771-4f90-8772-c20ea698d51f" providerId="AD"/>
      </p:ext>
    </p:extLst>
  </p:cmAuthor>
  <p:cmAuthor id="2" name="Frederik Verdonck" initials="FV" lastIdx="9" clrIdx="1">
    <p:extLst>
      <p:ext uri="{19B8F6BF-5375-455C-9EA6-DF929625EA0E}">
        <p15:presenceInfo xmlns:p15="http://schemas.microsoft.com/office/powerpoint/2012/main" userId="S::frederik.verdonck@arche-consulting.be::62ac63c6-a9e2-484b-8498-1ab60ddc09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58"/>
    <p:restoredTop sz="95291"/>
  </p:normalViewPr>
  <p:slideViewPr>
    <p:cSldViewPr snapToGrid="0" snapToObjects="1">
      <p:cViewPr varScale="1">
        <p:scale>
          <a:sx n="110" d="100"/>
          <a:sy n="110" d="100"/>
        </p:scale>
        <p:origin x="5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684B4-0FBD-A84F-BD96-99E77FB5BAD3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0BC1E39-D033-1F49-8F90-32919BA02194}">
      <dgm:prSet phldrT="[Text]" custT="1"/>
      <dgm:spPr/>
      <dgm:t>
        <a:bodyPr/>
        <a:lstStyle/>
        <a:p>
          <a:r>
            <a:rPr lang="en-GB" sz="1200" dirty="0"/>
            <a:t>Substance Identity</a:t>
          </a:r>
        </a:p>
      </dgm:t>
    </dgm:pt>
    <dgm:pt modelId="{C59AB52B-CB95-6B4E-9F54-6337E356CAD1}" type="parTrans" cxnId="{2F30E7B7-FDFC-0C40-89A3-0C53C16FF0BA}">
      <dgm:prSet/>
      <dgm:spPr/>
      <dgm:t>
        <a:bodyPr/>
        <a:lstStyle/>
        <a:p>
          <a:endParaRPr lang="en-GB" sz="1200"/>
        </a:p>
      </dgm:t>
    </dgm:pt>
    <dgm:pt modelId="{E2ACDF23-7A7D-4746-AE61-DBABD57DFFDD}" type="sibTrans" cxnId="{2F30E7B7-FDFC-0C40-89A3-0C53C16FF0BA}">
      <dgm:prSet/>
      <dgm:spPr/>
      <dgm:t>
        <a:bodyPr/>
        <a:lstStyle/>
        <a:p>
          <a:endParaRPr lang="en-GB" sz="1200"/>
        </a:p>
      </dgm:t>
    </dgm:pt>
    <dgm:pt modelId="{CC4D782C-2F9B-DA42-B087-AC13238563B8}">
      <dgm:prSet phldrT="[Text]" custT="1"/>
      <dgm:spPr/>
      <dgm:t>
        <a:bodyPr/>
        <a:lstStyle/>
        <a:p>
          <a:r>
            <a:rPr lang="en-GB" sz="1200" dirty="0"/>
            <a:t>Classification</a:t>
          </a:r>
        </a:p>
      </dgm:t>
    </dgm:pt>
    <dgm:pt modelId="{DD24699E-2E43-D642-A8B7-96E07D4E12C4}" type="parTrans" cxnId="{5DCD8F51-EC43-AB45-BD14-7FBAB45C7B78}">
      <dgm:prSet/>
      <dgm:spPr/>
      <dgm:t>
        <a:bodyPr/>
        <a:lstStyle/>
        <a:p>
          <a:endParaRPr lang="en-GB" sz="1200"/>
        </a:p>
      </dgm:t>
    </dgm:pt>
    <dgm:pt modelId="{43186A03-8064-504F-BE5A-C73D0AF48B23}" type="sibTrans" cxnId="{5DCD8F51-EC43-AB45-BD14-7FBAB45C7B78}">
      <dgm:prSet/>
      <dgm:spPr/>
      <dgm:t>
        <a:bodyPr/>
        <a:lstStyle/>
        <a:p>
          <a:endParaRPr lang="en-GB" sz="1200"/>
        </a:p>
      </dgm:t>
    </dgm:pt>
    <dgm:pt modelId="{456AB7BF-256F-774E-8230-D9F6831AE2A9}">
      <dgm:prSet phldrT="[Text]" custT="1"/>
      <dgm:spPr/>
      <dgm:t>
        <a:bodyPr/>
        <a:lstStyle/>
        <a:p>
          <a:r>
            <a:rPr lang="en-GB" sz="1200" dirty="0"/>
            <a:t>Hazard Assessment</a:t>
          </a:r>
        </a:p>
      </dgm:t>
    </dgm:pt>
    <dgm:pt modelId="{35AB3F81-65B2-3247-9434-E83BB0712FE6}" type="parTrans" cxnId="{0E94ACAE-831D-8746-8B39-3A27B4090700}">
      <dgm:prSet/>
      <dgm:spPr/>
      <dgm:t>
        <a:bodyPr/>
        <a:lstStyle/>
        <a:p>
          <a:endParaRPr lang="en-GB" sz="1200"/>
        </a:p>
      </dgm:t>
    </dgm:pt>
    <dgm:pt modelId="{03F7E400-6FB7-5A43-BA35-46CA9076F064}" type="sibTrans" cxnId="{0E94ACAE-831D-8746-8B39-3A27B4090700}">
      <dgm:prSet/>
      <dgm:spPr/>
      <dgm:t>
        <a:bodyPr/>
        <a:lstStyle/>
        <a:p>
          <a:endParaRPr lang="en-GB" sz="1200"/>
        </a:p>
      </dgm:t>
    </dgm:pt>
    <dgm:pt modelId="{C5CED94A-76C8-E248-8086-5BB88CC77C0F}">
      <dgm:prSet custT="1"/>
      <dgm:spPr/>
      <dgm:t>
        <a:bodyPr/>
        <a:lstStyle/>
        <a:p>
          <a:r>
            <a:rPr lang="en-GB" sz="1200" dirty="0"/>
            <a:t>Exposure Assessment</a:t>
          </a:r>
        </a:p>
      </dgm:t>
    </dgm:pt>
    <dgm:pt modelId="{27902DCF-E490-8B40-8ED4-8E4FE6880517}" type="parTrans" cxnId="{D68CA152-A5C5-8D41-A0CE-F6B0D5418717}">
      <dgm:prSet/>
      <dgm:spPr/>
      <dgm:t>
        <a:bodyPr/>
        <a:lstStyle/>
        <a:p>
          <a:endParaRPr lang="en-GB" sz="1200"/>
        </a:p>
      </dgm:t>
    </dgm:pt>
    <dgm:pt modelId="{21C17528-37E8-F74F-834A-3BC02D8CA5F2}" type="sibTrans" cxnId="{D68CA152-A5C5-8D41-A0CE-F6B0D5418717}">
      <dgm:prSet/>
      <dgm:spPr/>
      <dgm:t>
        <a:bodyPr/>
        <a:lstStyle/>
        <a:p>
          <a:endParaRPr lang="en-GB" sz="1200"/>
        </a:p>
      </dgm:t>
    </dgm:pt>
    <dgm:pt modelId="{21BEF309-1254-A14B-B405-40A12A6ACE2E}">
      <dgm:prSet custT="1"/>
      <dgm:spPr/>
      <dgm:t>
        <a:bodyPr/>
        <a:lstStyle/>
        <a:p>
          <a:r>
            <a:rPr lang="en-GB" sz="1200" dirty="0"/>
            <a:t>Risk Assessment</a:t>
          </a:r>
        </a:p>
      </dgm:t>
    </dgm:pt>
    <dgm:pt modelId="{8C954710-59E8-0848-8BFB-B8C73B5BCEB3}" type="parTrans" cxnId="{34EBC192-4FE1-234E-99F9-5CD56A0FFFAF}">
      <dgm:prSet/>
      <dgm:spPr/>
      <dgm:t>
        <a:bodyPr/>
        <a:lstStyle/>
        <a:p>
          <a:endParaRPr lang="en-GB" sz="1200"/>
        </a:p>
      </dgm:t>
    </dgm:pt>
    <dgm:pt modelId="{2F5AD133-FC53-E54B-AE8C-962A0FF1B176}" type="sibTrans" cxnId="{34EBC192-4FE1-234E-99F9-5CD56A0FFFAF}">
      <dgm:prSet/>
      <dgm:spPr/>
      <dgm:t>
        <a:bodyPr/>
        <a:lstStyle/>
        <a:p>
          <a:endParaRPr lang="en-GB" sz="1200"/>
        </a:p>
      </dgm:t>
    </dgm:pt>
    <dgm:pt modelId="{99AD097B-EA9F-D140-B01E-CDA5DD7B6DE3}" type="pres">
      <dgm:prSet presAssocID="{11B684B4-0FBD-A84F-BD96-99E77FB5BAD3}" presName="Name0" presStyleCnt="0">
        <dgm:presLayoutVars>
          <dgm:dir/>
          <dgm:animLvl val="lvl"/>
          <dgm:resizeHandles val="exact"/>
        </dgm:presLayoutVars>
      </dgm:prSet>
      <dgm:spPr/>
    </dgm:pt>
    <dgm:pt modelId="{49707CA9-CEC0-0046-81F3-96E07F76A66B}" type="pres">
      <dgm:prSet presAssocID="{40BC1E39-D033-1F49-8F90-32919BA0219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4C7A3F6-0935-2042-A656-72713DF6D1E2}" type="pres">
      <dgm:prSet presAssocID="{E2ACDF23-7A7D-4746-AE61-DBABD57DFFDD}" presName="parTxOnlySpace" presStyleCnt="0"/>
      <dgm:spPr/>
    </dgm:pt>
    <dgm:pt modelId="{75E0B8A3-56B1-A142-909A-227A2B7F4D78}" type="pres">
      <dgm:prSet presAssocID="{CC4D782C-2F9B-DA42-B087-AC13238563B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282C8FF-0351-3744-AFB4-136D8E765CB7}" type="pres">
      <dgm:prSet presAssocID="{43186A03-8064-504F-BE5A-C73D0AF48B23}" presName="parTxOnlySpace" presStyleCnt="0"/>
      <dgm:spPr/>
    </dgm:pt>
    <dgm:pt modelId="{B5E8D847-D85E-4E47-A590-D39EDE2E991D}" type="pres">
      <dgm:prSet presAssocID="{456AB7BF-256F-774E-8230-D9F6831AE2A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C34F69A-86D3-FD46-8C43-D335D68DC4DF}" type="pres">
      <dgm:prSet presAssocID="{03F7E400-6FB7-5A43-BA35-46CA9076F064}" presName="parTxOnlySpace" presStyleCnt="0"/>
      <dgm:spPr/>
    </dgm:pt>
    <dgm:pt modelId="{F8EC93A0-4887-9B4B-B336-3E3EDBFB2B2C}" type="pres">
      <dgm:prSet presAssocID="{C5CED94A-76C8-E248-8086-5BB88CC77C0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66A3F6D-5741-FA44-9692-84CE9C212BE6}" type="pres">
      <dgm:prSet presAssocID="{21C17528-37E8-F74F-834A-3BC02D8CA5F2}" presName="parTxOnlySpace" presStyleCnt="0"/>
      <dgm:spPr/>
    </dgm:pt>
    <dgm:pt modelId="{AEF8EE8B-4375-FD49-A134-75ADA82DA598}" type="pres">
      <dgm:prSet presAssocID="{21BEF309-1254-A14B-B405-40A12A6ACE2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D1F9D21-849F-244D-89D9-85FA7B1E152D}" type="presOf" srcId="{11B684B4-0FBD-A84F-BD96-99E77FB5BAD3}" destId="{99AD097B-EA9F-D140-B01E-CDA5DD7B6DE3}" srcOrd="0" destOrd="0" presId="urn:microsoft.com/office/officeart/2005/8/layout/chevron1"/>
    <dgm:cxn modelId="{5BF65523-C696-2E48-9D72-CB7E2969952C}" type="presOf" srcId="{40BC1E39-D033-1F49-8F90-32919BA02194}" destId="{49707CA9-CEC0-0046-81F3-96E07F76A66B}" srcOrd="0" destOrd="0" presId="urn:microsoft.com/office/officeart/2005/8/layout/chevron1"/>
    <dgm:cxn modelId="{C8EE0B2B-7505-6142-A747-2AEDD5E281BE}" type="presOf" srcId="{C5CED94A-76C8-E248-8086-5BB88CC77C0F}" destId="{F8EC93A0-4887-9B4B-B336-3E3EDBFB2B2C}" srcOrd="0" destOrd="0" presId="urn:microsoft.com/office/officeart/2005/8/layout/chevron1"/>
    <dgm:cxn modelId="{529D724A-096F-884F-BE90-2E874E03D112}" type="presOf" srcId="{21BEF309-1254-A14B-B405-40A12A6ACE2E}" destId="{AEF8EE8B-4375-FD49-A134-75ADA82DA598}" srcOrd="0" destOrd="0" presId="urn:microsoft.com/office/officeart/2005/8/layout/chevron1"/>
    <dgm:cxn modelId="{5DCD8F51-EC43-AB45-BD14-7FBAB45C7B78}" srcId="{11B684B4-0FBD-A84F-BD96-99E77FB5BAD3}" destId="{CC4D782C-2F9B-DA42-B087-AC13238563B8}" srcOrd="1" destOrd="0" parTransId="{DD24699E-2E43-D642-A8B7-96E07D4E12C4}" sibTransId="{43186A03-8064-504F-BE5A-C73D0AF48B23}"/>
    <dgm:cxn modelId="{D68CA152-A5C5-8D41-A0CE-F6B0D5418717}" srcId="{11B684B4-0FBD-A84F-BD96-99E77FB5BAD3}" destId="{C5CED94A-76C8-E248-8086-5BB88CC77C0F}" srcOrd="3" destOrd="0" parTransId="{27902DCF-E490-8B40-8ED4-8E4FE6880517}" sibTransId="{21C17528-37E8-F74F-834A-3BC02D8CA5F2}"/>
    <dgm:cxn modelId="{66C8317E-8FCF-AE41-9C54-9DEFF28F3BEB}" type="presOf" srcId="{CC4D782C-2F9B-DA42-B087-AC13238563B8}" destId="{75E0B8A3-56B1-A142-909A-227A2B7F4D78}" srcOrd="0" destOrd="0" presId="urn:microsoft.com/office/officeart/2005/8/layout/chevron1"/>
    <dgm:cxn modelId="{34EBC192-4FE1-234E-99F9-5CD56A0FFFAF}" srcId="{11B684B4-0FBD-A84F-BD96-99E77FB5BAD3}" destId="{21BEF309-1254-A14B-B405-40A12A6ACE2E}" srcOrd="4" destOrd="0" parTransId="{8C954710-59E8-0848-8BFB-B8C73B5BCEB3}" sibTransId="{2F5AD133-FC53-E54B-AE8C-962A0FF1B176}"/>
    <dgm:cxn modelId="{1048669F-4D8B-B847-8601-85FD556DF80C}" type="presOf" srcId="{456AB7BF-256F-774E-8230-D9F6831AE2A9}" destId="{B5E8D847-D85E-4E47-A590-D39EDE2E991D}" srcOrd="0" destOrd="0" presId="urn:microsoft.com/office/officeart/2005/8/layout/chevron1"/>
    <dgm:cxn modelId="{0E94ACAE-831D-8746-8B39-3A27B4090700}" srcId="{11B684B4-0FBD-A84F-BD96-99E77FB5BAD3}" destId="{456AB7BF-256F-774E-8230-D9F6831AE2A9}" srcOrd="2" destOrd="0" parTransId="{35AB3F81-65B2-3247-9434-E83BB0712FE6}" sibTransId="{03F7E400-6FB7-5A43-BA35-46CA9076F064}"/>
    <dgm:cxn modelId="{2F30E7B7-FDFC-0C40-89A3-0C53C16FF0BA}" srcId="{11B684B4-0FBD-A84F-BD96-99E77FB5BAD3}" destId="{40BC1E39-D033-1F49-8F90-32919BA02194}" srcOrd="0" destOrd="0" parTransId="{C59AB52B-CB95-6B4E-9F54-6337E356CAD1}" sibTransId="{E2ACDF23-7A7D-4746-AE61-DBABD57DFFDD}"/>
    <dgm:cxn modelId="{C340C37D-C4D0-A243-AB93-5CFA75F5F848}" type="presParOf" srcId="{99AD097B-EA9F-D140-B01E-CDA5DD7B6DE3}" destId="{49707CA9-CEC0-0046-81F3-96E07F76A66B}" srcOrd="0" destOrd="0" presId="urn:microsoft.com/office/officeart/2005/8/layout/chevron1"/>
    <dgm:cxn modelId="{72535787-A8EB-6A4D-940E-E60183B9A08A}" type="presParOf" srcId="{99AD097B-EA9F-D140-B01E-CDA5DD7B6DE3}" destId="{B4C7A3F6-0935-2042-A656-72713DF6D1E2}" srcOrd="1" destOrd="0" presId="urn:microsoft.com/office/officeart/2005/8/layout/chevron1"/>
    <dgm:cxn modelId="{91C480A7-0F96-E844-94E2-C4C948510BD0}" type="presParOf" srcId="{99AD097B-EA9F-D140-B01E-CDA5DD7B6DE3}" destId="{75E0B8A3-56B1-A142-909A-227A2B7F4D78}" srcOrd="2" destOrd="0" presId="urn:microsoft.com/office/officeart/2005/8/layout/chevron1"/>
    <dgm:cxn modelId="{40E5F492-2AA5-F94C-AD73-17D45F24F497}" type="presParOf" srcId="{99AD097B-EA9F-D140-B01E-CDA5DD7B6DE3}" destId="{9282C8FF-0351-3744-AFB4-136D8E765CB7}" srcOrd="3" destOrd="0" presId="urn:microsoft.com/office/officeart/2005/8/layout/chevron1"/>
    <dgm:cxn modelId="{2FED7639-BBC7-A94D-838E-3CC8F7EC537B}" type="presParOf" srcId="{99AD097B-EA9F-D140-B01E-CDA5DD7B6DE3}" destId="{B5E8D847-D85E-4E47-A590-D39EDE2E991D}" srcOrd="4" destOrd="0" presId="urn:microsoft.com/office/officeart/2005/8/layout/chevron1"/>
    <dgm:cxn modelId="{7972895E-4441-4D49-B8B2-000006DB3314}" type="presParOf" srcId="{99AD097B-EA9F-D140-B01E-CDA5DD7B6DE3}" destId="{2C34F69A-86D3-FD46-8C43-D335D68DC4DF}" srcOrd="5" destOrd="0" presId="urn:microsoft.com/office/officeart/2005/8/layout/chevron1"/>
    <dgm:cxn modelId="{BA26FAFA-05C2-4E49-8908-CB63D0E109BE}" type="presParOf" srcId="{99AD097B-EA9F-D140-B01E-CDA5DD7B6DE3}" destId="{F8EC93A0-4887-9B4B-B336-3E3EDBFB2B2C}" srcOrd="6" destOrd="0" presId="urn:microsoft.com/office/officeart/2005/8/layout/chevron1"/>
    <dgm:cxn modelId="{B3E78A78-C048-CC42-8859-45758F340132}" type="presParOf" srcId="{99AD097B-EA9F-D140-B01E-CDA5DD7B6DE3}" destId="{766A3F6D-5741-FA44-9692-84CE9C212BE6}" srcOrd="7" destOrd="0" presId="urn:microsoft.com/office/officeart/2005/8/layout/chevron1"/>
    <dgm:cxn modelId="{39A22995-1948-9549-819F-2B09336F4241}" type="presParOf" srcId="{99AD097B-EA9F-D140-B01E-CDA5DD7B6DE3}" destId="{AEF8EE8B-4375-FD49-A134-75ADA82DA59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684B4-0FBD-A84F-BD96-99E77FB5BAD3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0BC1E39-D033-1F49-8F90-32919BA02194}">
      <dgm:prSet phldrT="[Text]" custT="1"/>
      <dgm:spPr/>
      <dgm:t>
        <a:bodyPr/>
        <a:lstStyle/>
        <a:p>
          <a:r>
            <a:rPr lang="en-GB" sz="1200" dirty="0"/>
            <a:t>Substance Identity</a:t>
          </a:r>
        </a:p>
      </dgm:t>
    </dgm:pt>
    <dgm:pt modelId="{C59AB52B-CB95-6B4E-9F54-6337E356CAD1}" type="parTrans" cxnId="{2F30E7B7-FDFC-0C40-89A3-0C53C16FF0BA}">
      <dgm:prSet/>
      <dgm:spPr/>
      <dgm:t>
        <a:bodyPr/>
        <a:lstStyle/>
        <a:p>
          <a:endParaRPr lang="en-GB" sz="1200"/>
        </a:p>
      </dgm:t>
    </dgm:pt>
    <dgm:pt modelId="{E2ACDF23-7A7D-4746-AE61-DBABD57DFFDD}" type="sibTrans" cxnId="{2F30E7B7-FDFC-0C40-89A3-0C53C16FF0BA}">
      <dgm:prSet/>
      <dgm:spPr/>
      <dgm:t>
        <a:bodyPr/>
        <a:lstStyle/>
        <a:p>
          <a:endParaRPr lang="en-GB" sz="1200"/>
        </a:p>
      </dgm:t>
    </dgm:pt>
    <dgm:pt modelId="{CC4D782C-2F9B-DA42-B087-AC13238563B8}">
      <dgm:prSet phldrT="[Text]" custT="1"/>
      <dgm:spPr/>
      <dgm:t>
        <a:bodyPr/>
        <a:lstStyle/>
        <a:p>
          <a:r>
            <a:rPr lang="en-GB" sz="1200" dirty="0"/>
            <a:t>Classification</a:t>
          </a:r>
        </a:p>
      </dgm:t>
    </dgm:pt>
    <dgm:pt modelId="{DD24699E-2E43-D642-A8B7-96E07D4E12C4}" type="parTrans" cxnId="{5DCD8F51-EC43-AB45-BD14-7FBAB45C7B78}">
      <dgm:prSet/>
      <dgm:spPr/>
      <dgm:t>
        <a:bodyPr/>
        <a:lstStyle/>
        <a:p>
          <a:endParaRPr lang="en-GB" sz="1200"/>
        </a:p>
      </dgm:t>
    </dgm:pt>
    <dgm:pt modelId="{43186A03-8064-504F-BE5A-C73D0AF48B23}" type="sibTrans" cxnId="{5DCD8F51-EC43-AB45-BD14-7FBAB45C7B78}">
      <dgm:prSet/>
      <dgm:spPr/>
      <dgm:t>
        <a:bodyPr/>
        <a:lstStyle/>
        <a:p>
          <a:endParaRPr lang="en-GB" sz="1200"/>
        </a:p>
      </dgm:t>
    </dgm:pt>
    <dgm:pt modelId="{456AB7BF-256F-774E-8230-D9F6831AE2A9}">
      <dgm:prSet phldrT="[Text]" custT="1"/>
      <dgm:spPr/>
      <dgm:t>
        <a:bodyPr/>
        <a:lstStyle/>
        <a:p>
          <a:r>
            <a:rPr lang="en-GB" sz="1200" dirty="0"/>
            <a:t>Hazard Assessment</a:t>
          </a:r>
        </a:p>
      </dgm:t>
    </dgm:pt>
    <dgm:pt modelId="{35AB3F81-65B2-3247-9434-E83BB0712FE6}" type="parTrans" cxnId="{0E94ACAE-831D-8746-8B39-3A27B4090700}">
      <dgm:prSet/>
      <dgm:spPr/>
      <dgm:t>
        <a:bodyPr/>
        <a:lstStyle/>
        <a:p>
          <a:endParaRPr lang="en-GB" sz="1200"/>
        </a:p>
      </dgm:t>
    </dgm:pt>
    <dgm:pt modelId="{03F7E400-6FB7-5A43-BA35-46CA9076F064}" type="sibTrans" cxnId="{0E94ACAE-831D-8746-8B39-3A27B4090700}">
      <dgm:prSet/>
      <dgm:spPr/>
      <dgm:t>
        <a:bodyPr/>
        <a:lstStyle/>
        <a:p>
          <a:endParaRPr lang="en-GB" sz="1200"/>
        </a:p>
      </dgm:t>
    </dgm:pt>
    <dgm:pt modelId="{C5CED94A-76C8-E248-8086-5BB88CC77C0F}">
      <dgm:prSet custT="1"/>
      <dgm:spPr/>
      <dgm:t>
        <a:bodyPr/>
        <a:lstStyle/>
        <a:p>
          <a:r>
            <a:rPr lang="en-GB" sz="1200" dirty="0"/>
            <a:t>Exposure Assessment</a:t>
          </a:r>
        </a:p>
      </dgm:t>
    </dgm:pt>
    <dgm:pt modelId="{27902DCF-E490-8B40-8ED4-8E4FE6880517}" type="parTrans" cxnId="{D68CA152-A5C5-8D41-A0CE-F6B0D5418717}">
      <dgm:prSet/>
      <dgm:spPr/>
      <dgm:t>
        <a:bodyPr/>
        <a:lstStyle/>
        <a:p>
          <a:endParaRPr lang="en-GB" sz="1200"/>
        </a:p>
      </dgm:t>
    </dgm:pt>
    <dgm:pt modelId="{21C17528-37E8-F74F-834A-3BC02D8CA5F2}" type="sibTrans" cxnId="{D68CA152-A5C5-8D41-A0CE-F6B0D5418717}">
      <dgm:prSet/>
      <dgm:spPr/>
      <dgm:t>
        <a:bodyPr/>
        <a:lstStyle/>
        <a:p>
          <a:endParaRPr lang="en-GB" sz="1200"/>
        </a:p>
      </dgm:t>
    </dgm:pt>
    <dgm:pt modelId="{21BEF309-1254-A14B-B405-40A12A6ACE2E}">
      <dgm:prSet custT="1"/>
      <dgm:spPr/>
      <dgm:t>
        <a:bodyPr/>
        <a:lstStyle/>
        <a:p>
          <a:r>
            <a:rPr lang="en-GB" sz="1200" dirty="0"/>
            <a:t>Risk Assessment</a:t>
          </a:r>
        </a:p>
      </dgm:t>
    </dgm:pt>
    <dgm:pt modelId="{8C954710-59E8-0848-8BFB-B8C73B5BCEB3}" type="parTrans" cxnId="{34EBC192-4FE1-234E-99F9-5CD56A0FFFAF}">
      <dgm:prSet/>
      <dgm:spPr/>
      <dgm:t>
        <a:bodyPr/>
        <a:lstStyle/>
        <a:p>
          <a:endParaRPr lang="en-GB" sz="1200"/>
        </a:p>
      </dgm:t>
    </dgm:pt>
    <dgm:pt modelId="{2F5AD133-FC53-E54B-AE8C-962A0FF1B176}" type="sibTrans" cxnId="{34EBC192-4FE1-234E-99F9-5CD56A0FFFAF}">
      <dgm:prSet/>
      <dgm:spPr/>
      <dgm:t>
        <a:bodyPr/>
        <a:lstStyle/>
        <a:p>
          <a:endParaRPr lang="en-GB" sz="1200"/>
        </a:p>
      </dgm:t>
    </dgm:pt>
    <dgm:pt modelId="{99AD097B-EA9F-D140-B01E-CDA5DD7B6DE3}" type="pres">
      <dgm:prSet presAssocID="{11B684B4-0FBD-A84F-BD96-99E77FB5BAD3}" presName="Name0" presStyleCnt="0">
        <dgm:presLayoutVars>
          <dgm:dir/>
          <dgm:animLvl val="lvl"/>
          <dgm:resizeHandles val="exact"/>
        </dgm:presLayoutVars>
      </dgm:prSet>
      <dgm:spPr/>
    </dgm:pt>
    <dgm:pt modelId="{49707CA9-CEC0-0046-81F3-96E07F76A66B}" type="pres">
      <dgm:prSet presAssocID="{40BC1E39-D033-1F49-8F90-32919BA0219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4C7A3F6-0935-2042-A656-72713DF6D1E2}" type="pres">
      <dgm:prSet presAssocID="{E2ACDF23-7A7D-4746-AE61-DBABD57DFFDD}" presName="parTxOnlySpace" presStyleCnt="0"/>
      <dgm:spPr/>
    </dgm:pt>
    <dgm:pt modelId="{75E0B8A3-56B1-A142-909A-227A2B7F4D78}" type="pres">
      <dgm:prSet presAssocID="{CC4D782C-2F9B-DA42-B087-AC13238563B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282C8FF-0351-3744-AFB4-136D8E765CB7}" type="pres">
      <dgm:prSet presAssocID="{43186A03-8064-504F-BE5A-C73D0AF48B23}" presName="parTxOnlySpace" presStyleCnt="0"/>
      <dgm:spPr/>
    </dgm:pt>
    <dgm:pt modelId="{B5E8D847-D85E-4E47-A590-D39EDE2E991D}" type="pres">
      <dgm:prSet presAssocID="{456AB7BF-256F-774E-8230-D9F6831AE2A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C34F69A-86D3-FD46-8C43-D335D68DC4DF}" type="pres">
      <dgm:prSet presAssocID="{03F7E400-6FB7-5A43-BA35-46CA9076F064}" presName="parTxOnlySpace" presStyleCnt="0"/>
      <dgm:spPr/>
    </dgm:pt>
    <dgm:pt modelId="{F8EC93A0-4887-9B4B-B336-3E3EDBFB2B2C}" type="pres">
      <dgm:prSet presAssocID="{C5CED94A-76C8-E248-8086-5BB88CC77C0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66A3F6D-5741-FA44-9692-84CE9C212BE6}" type="pres">
      <dgm:prSet presAssocID="{21C17528-37E8-F74F-834A-3BC02D8CA5F2}" presName="parTxOnlySpace" presStyleCnt="0"/>
      <dgm:spPr/>
    </dgm:pt>
    <dgm:pt modelId="{AEF8EE8B-4375-FD49-A134-75ADA82DA598}" type="pres">
      <dgm:prSet presAssocID="{21BEF309-1254-A14B-B405-40A12A6ACE2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D1F9D21-849F-244D-89D9-85FA7B1E152D}" type="presOf" srcId="{11B684B4-0FBD-A84F-BD96-99E77FB5BAD3}" destId="{99AD097B-EA9F-D140-B01E-CDA5DD7B6DE3}" srcOrd="0" destOrd="0" presId="urn:microsoft.com/office/officeart/2005/8/layout/chevron1"/>
    <dgm:cxn modelId="{5BF65523-C696-2E48-9D72-CB7E2969952C}" type="presOf" srcId="{40BC1E39-D033-1F49-8F90-32919BA02194}" destId="{49707CA9-CEC0-0046-81F3-96E07F76A66B}" srcOrd="0" destOrd="0" presId="urn:microsoft.com/office/officeart/2005/8/layout/chevron1"/>
    <dgm:cxn modelId="{C8EE0B2B-7505-6142-A747-2AEDD5E281BE}" type="presOf" srcId="{C5CED94A-76C8-E248-8086-5BB88CC77C0F}" destId="{F8EC93A0-4887-9B4B-B336-3E3EDBFB2B2C}" srcOrd="0" destOrd="0" presId="urn:microsoft.com/office/officeart/2005/8/layout/chevron1"/>
    <dgm:cxn modelId="{529D724A-096F-884F-BE90-2E874E03D112}" type="presOf" srcId="{21BEF309-1254-A14B-B405-40A12A6ACE2E}" destId="{AEF8EE8B-4375-FD49-A134-75ADA82DA598}" srcOrd="0" destOrd="0" presId="urn:microsoft.com/office/officeart/2005/8/layout/chevron1"/>
    <dgm:cxn modelId="{5DCD8F51-EC43-AB45-BD14-7FBAB45C7B78}" srcId="{11B684B4-0FBD-A84F-BD96-99E77FB5BAD3}" destId="{CC4D782C-2F9B-DA42-B087-AC13238563B8}" srcOrd="1" destOrd="0" parTransId="{DD24699E-2E43-D642-A8B7-96E07D4E12C4}" sibTransId="{43186A03-8064-504F-BE5A-C73D0AF48B23}"/>
    <dgm:cxn modelId="{D68CA152-A5C5-8D41-A0CE-F6B0D5418717}" srcId="{11B684B4-0FBD-A84F-BD96-99E77FB5BAD3}" destId="{C5CED94A-76C8-E248-8086-5BB88CC77C0F}" srcOrd="3" destOrd="0" parTransId="{27902DCF-E490-8B40-8ED4-8E4FE6880517}" sibTransId="{21C17528-37E8-F74F-834A-3BC02D8CA5F2}"/>
    <dgm:cxn modelId="{66C8317E-8FCF-AE41-9C54-9DEFF28F3BEB}" type="presOf" srcId="{CC4D782C-2F9B-DA42-B087-AC13238563B8}" destId="{75E0B8A3-56B1-A142-909A-227A2B7F4D78}" srcOrd="0" destOrd="0" presId="urn:microsoft.com/office/officeart/2005/8/layout/chevron1"/>
    <dgm:cxn modelId="{34EBC192-4FE1-234E-99F9-5CD56A0FFFAF}" srcId="{11B684B4-0FBD-A84F-BD96-99E77FB5BAD3}" destId="{21BEF309-1254-A14B-B405-40A12A6ACE2E}" srcOrd="4" destOrd="0" parTransId="{8C954710-59E8-0848-8BFB-B8C73B5BCEB3}" sibTransId="{2F5AD133-FC53-E54B-AE8C-962A0FF1B176}"/>
    <dgm:cxn modelId="{1048669F-4D8B-B847-8601-85FD556DF80C}" type="presOf" srcId="{456AB7BF-256F-774E-8230-D9F6831AE2A9}" destId="{B5E8D847-D85E-4E47-A590-D39EDE2E991D}" srcOrd="0" destOrd="0" presId="urn:microsoft.com/office/officeart/2005/8/layout/chevron1"/>
    <dgm:cxn modelId="{0E94ACAE-831D-8746-8B39-3A27B4090700}" srcId="{11B684B4-0FBD-A84F-BD96-99E77FB5BAD3}" destId="{456AB7BF-256F-774E-8230-D9F6831AE2A9}" srcOrd="2" destOrd="0" parTransId="{35AB3F81-65B2-3247-9434-E83BB0712FE6}" sibTransId="{03F7E400-6FB7-5A43-BA35-46CA9076F064}"/>
    <dgm:cxn modelId="{2F30E7B7-FDFC-0C40-89A3-0C53C16FF0BA}" srcId="{11B684B4-0FBD-A84F-BD96-99E77FB5BAD3}" destId="{40BC1E39-D033-1F49-8F90-32919BA02194}" srcOrd="0" destOrd="0" parTransId="{C59AB52B-CB95-6B4E-9F54-6337E356CAD1}" sibTransId="{E2ACDF23-7A7D-4746-AE61-DBABD57DFFDD}"/>
    <dgm:cxn modelId="{C340C37D-C4D0-A243-AB93-5CFA75F5F848}" type="presParOf" srcId="{99AD097B-EA9F-D140-B01E-CDA5DD7B6DE3}" destId="{49707CA9-CEC0-0046-81F3-96E07F76A66B}" srcOrd="0" destOrd="0" presId="urn:microsoft.com/office/officeart/2005/8/layout/chevron1"/>
    <dgm:cxn modelId="{72535787-A8EB-6A4D-940E-E60183B9A08A}" type="presParOf" srcId="{99AD097B-EA9F-D140-B01E-CDA5DD7B6DE3}" destId="{B4C7A3F6-0935-2042-A656-72713DF6D1E2}" srcOrd="1" destOrd="0" presId="urn:microsoft.com/office/officeart/2005/8/layout/chevron1"/>
    <dgm:cxn modelId="{91C480A7-0F96-E844-94E2-C4C948510BD0}" type="presParOf" srcId="{99AD097B-EA9F-D140-B01E-CDA5DD7B6DE3}" destId="{75E0B8A3-56B1-A142-909A-227A2B7F4D78}" srcOrd="2" destOrd="0" presId="urn:microsoft.com/office/officeart/2005/8/layout/chevron1"/>
    <dgm:cxn modelId="{40E5F492-2AA5-F94C-AD73-17D45F24F497}" type="presParOf" srcId="{99AD097B-EA9F-D140-B01E-CDA5DD7B6DE3}" destId="{9282C8FF-0351-3744-AFB4-136D8E765CB7}" srcOrd="3" destOrd="0" presId="urn:microsoft.com/office/officeart/2005/8/layout/chevron1"/>
    <dgm:cxn modelId="{2FED7639-BBC7-A94D-838E-3CC8F7EC537B}" type="presParOf" srcId="{99AD097B-EA9F-D140-B01E-CDA5DD7B6DE3}" destId="{B5E8D847-D85E-4E47-A590-D39EDE2E991D}" srcOrd="4" destOrd="0" presId="urn:microsoft.com/office/officeart/2005/8/layout/chevron1"/>
    <dgm:cxn modelId="{7972895E-4441-4D49-B8B2-000006DB3314}" type="presParOf" srcId="{99AD097B-EA9F-D140-B01E-CDA5DD7B6DE3}" destId="{2C34F69A-86D3-FD46-8C43-D335D68DC4DF}" srcOrd="5" destOrd="0" presId="urn:microsoft.com/office/officeart/2005/8/layout/chevron1"/>
    <dgm:cxn modelId="{BA26FAFA-05C2-4E49-8908-CB63D0E109BE}" type="presParOf" srcId="{99AD097B-EA9F-D140-B01E-CDA5DD7B6DE3}" destId="{F8EC93A0-4887-9B4B-B336-3E3EDBFB2B2C}" srcOrd="6" destOrd="0" presId="urn:microsoft.com/office/officeart/2005/8/layout/chevron1"/>
    <dgm:cxn modelId="{B3E78A78-C048-CC42-8859-45758F340132}" type="presParOf" srcId="{99AD097B-EA9F-D140-B01E-CDA5DD7B6DE3}" destId="{766A3F6D-5741-FA44-9692-84CE9C212BE6}" srcOrd="7" destOrd="0" presId="urn:microsoft.com/office/officeart/2005/8/layout/chevron1"/>
    <dgm:cxn modelId="{39A22995-1948-9549-819F-2B09336F4241}" type="presParOf" srcId="{99AD097B-EA9F-D140-B01E-CDA5DD7B6DE3}" destId="{AEF8EE8B-4375-FD49-A134-75ADA82DA59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07CA9-CEC0-0046-81F3-96E07F76A66B}">
      <dsp:nvSpPr>
        <dsp:cNvPr id="0" name=""/>
        <dsp:cNvSpPr/>
      </dsp:nvSpPr>
      <dsp:spPr>
        <a:xfrm>
          <a:off x="1819" y="287385"/>
          <a:ext cx="1619393" cy="647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Substance Identity</a:t>
          </a:r>
        </a:p>
      </dsp:txBody>
      <dsp:txXfrm>
        <a:off x="325698" y="287385"/>
        <a:ext cx="971636" cy="647757"/>
      </dsp:txXfrm>
    </dsp:sp>
    <dsp:sp modelId="{75E0B8A3-56B1-A142-909A-227A2B7F4D78}">
      <dsp:nvSpPr>
        <dsp:cNvPr id="0" name=""/>
        <dsp:cNvSpPr/>
      </dsp:nvSpPr>
      <dsp:spPr>
        <a:xfrm>
          <a:off x="1459274" y="287385"/>
          <a:ext cx="1619393" cy="647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Classification</a:t>
          </a:r>
        </a:p>
      </dsp:txBody>
      <dsp:txXfrm>
        <a:off x="1783153" y="287385"/>
        <a:ext cx="971636" cy="647757"/>
      </dsp:txXfrm>
    </dsp:sp>
    <dsp:sp modelId="{B5E8D847-D85E-4E47-A590-D39EDE2E991D}">
      <dsp:nvSpPr>
        <dsp:cNvPr id="0" name=""/>
        <dsp:cNvSpPr/>
      </dsp:nvSpPr>
      <dsp:spPr>
        <a:xfrm>
          <a:off x="2916728" y="287385"/>
          <a:ext cx="1619393" cy="647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Hazard Assessment</a:t>
          </a:r>
        </a:p>
      </dsp:txBody>
      <dsp:txXfrm>
        <a:off x="3240607" y="287385"/>
        <a:ext cx="971636" cy="647757"/>
      </dsp:txXfrm>
    </dsp:sp>
    <dsp:sp modelId="{F8EC93A0-4887-9B4B-B336-3E3EDBFB2B2C}">
      <dsp:nvSpPr>
        <dsp:cNvPr id="0" name=""/>
        <dsp:cNvSpPr/>
      </dsp:nvSpPr>
      <dsp:spPr>
        <a:xfrm>
          <a:off x="4374183" y="287385"/>
          <a:ext cx="1619393" cy="647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Exposure Assessment</a:t>
          </a:r>
        </a:p>
      </dsp:txBody>
      <dsp:txXfrm>
        <a:off x="4698062" y="287385"/>
        <a:ext cx="971636" cy="647757"/>
      </dsp:txXfrm>
    </dsp:sp>
    <dsp:sp modelId="{AEF8EE8B-4375-FD49-A134-75ADA82DA598}">
      <dsp:nvSpPr>
        <dsp:cNvPr id="0" name=""/>
        <dsp:cNvSpPr/>
      </dsp:nvSpPr>
      <dsp:spPr>
        <a:xfrm>
          <a:off x="5831637" y="287385"/>
          <a:ext cx="1619393" cy="647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Risk Assessment</a:t>
          </a:r>
        </a:p>
      </dsp:txBody>
      <dsp:txXfrm>
        <a:off x="6155516" y="287385"/>
        <a:ext cx="971636" cy="647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07CA9-CEC0-0046-81F3-96E07F76A66B}">
      <dsp:nvSpPr>
        <dsp:cNvPr id="0" name=""/>
        <dsp:cNvSpPr/>
      </dsp:nvSpPr>
      <dsp:spPr>
        <a:xfrm>
          <a:off x="1819" y="287385"/>
          <a:ext cx="1619393" cy="647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Substance Identity</a:t>
          </a:r>
        </a:p>
      </dsp:txBody>
      <dsp:txXfrm>
        <a:off x="325698" y="287385"/>
        <a:ext cx="971636" cy="647757"/>
      </dsp:txXfrm>
    </dsp:sp>
    <dsp:sp modelId="{75E0B8A3-56B1-A142-909A-227A2B7F4D78}">
      <dsp:nvSpPr>
        <dsp:cNvPr id="0" name=""/>
        <dsp:cNvSpPr/>
      </dsp:nvSpPr>
      <dsp:spPr>
        <a:xfrm>
          <a:off x="1459274" y="287385"/>
          <a:ext cx="1619393" cy="647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Classification</a:t>
          </a:r>
        </a:p>
      </dsp:txBody>
      <dsp:txXfrm>
        <a:off x="1783153" y="287385"/>
        <a:ext cx="971636" cy="647757"/>
      </dsp:txXfrm>
    </dsp:sp>
    <dsp:sp modelId="{B5E8D847-D85E-4E47-A590-D39EDE2E991D}">
      <dsp:nvSpPr>
        <dsp:cNvPr id="0" name=""/>
        <dsp:cNvSpPr/>
      </dsp:nvSpPr>
      <dsp:spPr>
        <a:xfrm>
          <a:off x="2916728" y="287385"/>
          <a:ext cx="1619393" cy="647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Hazard Assessment</a:t>
          </a:r>
        </a:p>
      </dsp:txBody>
      <dsp:txXfrm>
        <a:off x="3240607" y="287385"/>
        <a:ext cx="971636" cy="647757"/>
      </dsp:txXfrm>
    </dsp:sp>
    <dsp:sp modelId="{F8EC93A0-4887-9B4B-B336-3E3EDBFB2B2C}">
      <dsp:nvSpPr>
        <dsp:cNvPr id="0" name=""/>
        <dsp:cNvSpPr/>
      </dsp:nvSpPr>
      <dsp:spPr>
        <a:xfrm>
          <a:off x="4374183" y="287385"/>
          <a:ext cx="1619393" cy="647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Exposure Assessment</a:t>
          </a:r>
        </a:p>
      </dsp:txBody>
      <dsp:txXfrm>
        <a:off x="4698062" y="287385"/>
        <a:ext cx="971636" cy="647757"/>
      </dsp:txXfrm>
    </dsp:sp>
    <dsp:sp modelId="{AEF8EE8B-4375-FD49-A134-75ADA82DA598}">
      <dsp:nvSpPr>
        <dsp:cNvPr id="0" name=""/>
        <dsp:cNvSpPr/>
      </dsp:nvSpPr>
      <dsp:spPr>
        <a:xfrm>
          <a:off x="5831637" y="287385"/>
          <a:ext cx="1619393" cy="647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Risk Assessment</a:t>
          </a:r>
        </a:p>
      </dsp:txBody>
      <dsp:txXfrm>
        <a:off x="6155516" y="287385"/>
        <a:ext cx="971636" cy="647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31AD1-3DE6-6F4D-B2BB-FC353EACFDF0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7FC60-2FB6-BE45-B1C3-D986E8A8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9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90D2D-4448-E244-B17E-7E7E895002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6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7FC60-2FB6-BE45-B1C3-D986E8A8E8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2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7FC60-2FB6-BE45-B1C3-D986E8A8E8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0FB0A-F798-5F42-A5B6-D9D8DDC252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7FC60-2FB6-BE45-B1C3-D986E8A8E8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9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7FC60-2FB6-BE45-B1C3-D986E8A8E8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4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9AAF-226A-E743-98C9-2D0604ED7B37}" type="datetimeFigureOut">
              <a:rPr lang="nl-NL" smtClean="0"/>
              <a:t>29-04-2021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14D-2E83-A045-ACD1-7513FFEA60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20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9AAF-226A-E743-98C9-2D0604ED7B37}" type="datetimeFigureOut">
              <a:rPr lang="nl-NL" smtClean="0"/>
              <a:t>29-04-2021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14D-2E83-A045-ACD1-7513FFEA60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12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9AAF-226A-E743-98C9-2D0604ED7B37}" type="datetimeFigureOut">
              <a:rPr lang="nl-NL" smtClean="0"/>
              <a:t>29-04-2021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14D-2E83-A045-ACD1-7513FFEA60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901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rche_bg_H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360" y="2523493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8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880" y="5638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A56F454C-E33F-7448-9C23-8506ED61CDC2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logo_consulti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2" y="701469"/>
            <a:ext cx="3637384" cy="15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9900" y="6280150"/>
            <a:ext cx="2133600" cy="365125"/>
          </a:xfrm>
          <a:prstGeom prst="rect">
            <a:avLst/>
          </a:prstGeom>
        </p:spPr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che_bg3_H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0570"/>
            <a:ext cx="7772400" cy="186849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go_consulti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9" y="5244890"/>
            <a:ext cx="3637384" cy="15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9900" y="6280150"/>
            <a:ext cx="2133600" cy="365125"/>
          </a:xfrm>
          <a:prstGeom prst="rect">
            <a:avLst/>
          </a:prstGeom>
        </p:spPr>
        <p:txBody>
          <a:bodyPr/>
          <a:lstStyle/>
          <a:p>
            <a:fld id="{92BD7180-E85F-DA45-9056-2CD3C16E2632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9900" y="62801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27323-5FDE-5B49-B2DA-0A3ADF427AEE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9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9900" y="6280150"/>
            <a:ext cx="2133600" cy="365125"/>
          </a:xfrm>
          <a:prstGeom prst="rect">
            <a:avLst/>
          </a:prstGeom>
        </p:spPr>
        <p:txBody>
          <a:bodyPr/>
          <a:lstStyle/>
          <a:p>
            <a:fld id="{3B766111-9519-3F41-845B-9193F1D5B959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9900" y="6280150"/>
            <a:ext cx="2133600" cy="365125"/>
          </a:xfrm>
          <a:prstGeom prst="rect">
            <a:avLst/>
          </a:prstGeom>
        </p:spPr>
        <p:txBody>
          <a:bodyPr/>
          <a:lstStyle/>
          <a:p>
            <a:fld id="{E3D72F80-9D28-3A49-92D3-735952351997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9900" y="62801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DDEAF-0370-824F-B078-5A0E9BC2B8F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9AAF-226A-E743-98C9-2D0604ED7B37}" type="datetimeFigureOut">
              <a:rPr lang="nl-NL" smtClean="0"/>
              <a:t>29-04-2021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14D-2E83-A045-ACD1-7513FFEA60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773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9900" y="6280150"/>
            <a:ext cx="2133600" cy="365125"/>
          </a:xfrm>
          <a:prstGeom prst="rect">
            <a:avLst/>
          </a:prstGeom>
        </p:spPr>
        <p:txBody>
          <a:bodyPr/>
          <a:lstStyle/>
          <a:p>
            <a:fld id="{756E8AC5-C245-AB47-978B-11DE484AC33B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9900" y="62801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F637D-35DD-C14B-93B0-8276DEBF6D4C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9900" y="62801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5B168-63C3-A74A-A39F-B6AA276E6BA3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591821" y="6509001"/>
            <a:ext cx="37857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114916" y="6509002"/>
            <a:ext cx="679040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4/29/21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358" y="6561824"/>
            <a:ext cx="197074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07900" y="6561824"/>
            <a:ext cx="8393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1433315"/>
            <a:ext cx="3713236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4802187" y="1433513"/>
            <a:ext cx="3713163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2081638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358" y="6561824"/>
            <a:ext cx="197074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07900" y="6561824"/>
            <a:ext cx="8393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591821" y="6509001"/>
            <a:ext cx="37857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114916" y="6509002"/>
            <a:ext cx="679040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8650" y="1497668"/>
            <a:ext cx="78867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148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1451481"/>
            <a:ext cx="78867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8650" y="1913305"/>
            <a:ext cx="78867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358" y="6561824"/>
            <a:ext cx="197074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07900" y="6561824"/>
            <a:ext cx="8393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591821" y="6509001"/>
            <a:ext cx="37857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114916" y="6509002"/>
            <a:ext cx="679040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4/29/21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96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358" y="6561824"/>
            <a:ext cx="197074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07900" y="6561824"/>
            <a:ext cx="8393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1433315"/>
            <a:ext cx="3713236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4802187" y="1433513"/>
            <a:ext cx="3713163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591821" y="6509001"/>
            <a:ext cx="37857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114916" y="6509002"/>
            <a:ext cx="679040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4/29/21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90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358" y="6561824"/>
            <a:ext cx="197074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07900" y="6561824"/>
            <a:ext cx="8393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1433315"/>
            <a:ext cx="3713236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802186" y="3566766"/>
            <a:ext cx="3713163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02186" y="1447297"/>
            <a:ext cx="3713163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591821" y="6509001"/>
            <a:ext cx="37857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114916" y="6509002"/>
            <a:ext cx="679040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4/29/21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30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358" y="6561824"/>
            <a:ext cx="197074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07900" y="6561824"/>
            <a:ext cx="8393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1433315"/>
            <a:ext cx="3713236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802186" y="1433315"/>
            <a:ext cx="3713163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591821" y="6509001"/>
            <a:ext cx="37857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114916" y="6509002"/>
            <a:ext cx="679040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4/29/21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93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358" y="6561824"/>
            <a:ext cx="197074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07900" y="6561824"/>
            <a:ext cx="8393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1433310"/>
            <a:ext cx="2284108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3033713" y="1433513"/>
            <a:ext cx="5481637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591821" y="6509001"/>
            <a:ext cx="37857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114916" y="6509002"/>
            <a:ext cx="679040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4/29/21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1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9AAF-226A-E743-98C9-2D0604ED7B37}" type="datetimeFigureOut">
              <a:rPr lang="nl-NL" smtClean="0"/>
              <a:t>29-04-2021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14D-2E83-A045-ACD1-7513FFEA60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748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1451481"/>
            <a:ext cx="78867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818517"/>
            <a:ext cx="78867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358" y="6561824"/>
            <a:ext cx="197074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07900" y="6561824"/>
            <a:ext cx="8393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628650" y="3583062"/>
            <a:ext cx="78867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950098"/>
            <a:ext cx="78867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591821" y="6509001"/>
            <a:ext cx="37857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114916" y="6509002"/>
            <a:ext cx="679040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4/29/21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26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652463" y="1301425"/>
            <a:ext cx="7862887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52463" y="5480050"/>
            <a:ext cx="7862887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358" y="6561824"/>
            <a:ext cx="197074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07900" y="6561824"/>
            <a:ext cx="8393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591821" y="6509001"/>
            <a:ext cx="37857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114916" y="6509002"/>
            <a:ext cx="679040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4/29/21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50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628650" y="1323975"/>
            <a:ext cx="78867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52463" y="5480050"/>
            <a:ext cx="7862887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358" y="6561824"/>
            <a:ext cx="197074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07900" y="6561824"/>
            <a:ext cx="8393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591821" y="6509001"/>
            <a:ext cx="37857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114916" y="6509002"/>
            <a:ext cx="679040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4/29/21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79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9144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358" y="6561824"/>
            <a:ext cx="197074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07900" y="6561824"/>
            <a:ext cx="8393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1433315"/>
            <a:ext cx="78867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8650" y="4601731"/>
            <a:ext cx="2344664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399668" y="4601731"/>
            <a:ext cx="2344664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75605" y="4601731"/>
            <a:ext cx="2344664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591821" y="6509001"/>
            <a:ext cx="37857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114916" y="6509002"/>
            <a:ext cx="679040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4/29/21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19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9AAF-226A-E743-98C9-2D0604ED7B37}" type="datetimeFigureOut">
              <a:rPr lang="nl-NL" smtClean="0"/>
              <a:t>29-04-2021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14D-2E83-A045-ACD1-7513FFEA60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96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9AAF-226A-E743-98C9-2D0604ED7B37}" type="datetimeFigureOut">
              <a:rPr lang="nl-NL" smtClean="0"/>
              <a:t>29-04-2021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14D-2E83-A045-ACD1-7513FFEA60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34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9AAF-226A-E743-98C9-2D0604ED7B37}" type="datetimeFigureOut">
              <a:rPr lang="nl-NL" smtClean="0"/>
              <a:t>29-04-2021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14D-2E83-A045-ACD1-7513FFEA60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92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9AAF-226A-E743-98C9-2D0604ED7B37}" type="datetimeFigureOut">
              <a:rPr lang="nl-NL" smtClean="0"/>
              <a:t>29-04-2021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14D-2E83-A045-ACD1-7513FFEA60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38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9AAF-226A-E743-98C9-2D0604ED7B37}" type="datetimeFigureOut">
              <a:rPr lang="nl-NL" smtClean="0"/>
              <a:t>29-04-2021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14D-2E83-A045-ACD1-7513FFEA60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36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9AAF-226A-E743-98C9-2D0604ED7B37}" type="datetimeFigureOut">
              <a:rPr lang="nl-NL" smtClean="0"/>
              <a:t>29-04-2021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14D-2E83-A045-ACD1-7513FFEA60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31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59AAF-226A-E743-98C9-2D0604ED7B37}" type="datetimeFigureOut">
              <a:rPr lang="nl-NL" smtClean="0"/>
              <a:t>29-04-2021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214D-2E83-A045-ACD1-7513FFEA60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63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59AAF-226A-E743-98C9-2D0604ED7B37}" type="datetimeFigureOut">
              <a:rPr lang="nl-NL" smtClean="0"/>
              <a:t>29-04-2021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214D-2E83-A045-ACD1-7513FFEA60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57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rche_bg2_HS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819900" y="1447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527303-F61D-5947-B4AD-965F868077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arche-bullet_CMYK-0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>
            <a:off x="457201" y="665201"/>
            <a:ext cx="475449" cy="475449"/>
          </a:xfrm>
          <a:prstGeom prst="rect">
            <a:avLst/>
          </a:prstGeom>
        </p:spPr>
      </p:pic>
      <p:pic>
        <p:nvPicPr>
          <p:cNvPr id="6" name="Picture 5" descr="logo_consulting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1" y="5788316"/>
            <a:ext cx="2538187" cy="110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399"/>
            <a:ext cx="9144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551735"/>
            <a:ext cx="286206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8300" y="6509001"/>
            <a:ext cx="37857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198" y="6509002"/>
            <a:ext cx="20574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/>
              <a:t>4/29/21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8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://nl.wikipedia.org/wiki/bestand:european_flag,_upside_down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che-consulting-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619" y="2945754"/>
            <a:ext cx="8613058" cy="215326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spc="600" dirty="0" err="1">
                <a:latin typeface="Gill Sans"/>
                <a:cs typeface="Gill Sans"/>
              </a:rPr>
              <a:t>Valorised</a:t>
            </a:r>
            <a:r>
              <a:rPr lang="en-US" sz="3600" b="1" spc="600" dirty="0">
                <a:latin typeface="Gill Sans"/>
                <a:cs typeface="Gill Sans"/>
              </a:rPr>
              <a:t> slags under risk assessment obligations:  </a:t>
            </a:r>
            <a:br>
              <a:rPr lang="en-US" sz="3600" b="1" spc="600" dirty="0">
                <a:latin typeface="Gill Sans"/>
                <a:cs typeface="Gill Sans"/>
              </a:rPr>
            </a:br>
            <a:r>
              <a:rPr lang="en-US" sz="3600" b="1" spc="600" dirty="0">
                <a:latin typeface="Gill Sans"/>
                <a:cs typeface="Gill Sans"/>
              </a:rPr>
              <a:t>iron silicate risk assessment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725711" y="5099019"/>
            <a:ext cx="1692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Federica </a:t>
            </a:r>
            <a:r>
              <a:rPr lang="en-US" dirty="0" err="1"/>
              <a:t>Iaccino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6ECA58-B30B-B846-8BC9-835814440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66" y="5283686"/>
            <a:ext cx="1828083" cy="12142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DD0DBB-876E-554C-884E-9C43C46BB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554" y="5283685"/>
            <a:ext cx="2722979" cy="11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6E29A-3085-0E4B-922E-2E33B672B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93" y="931607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BE" sz="4400" dirty="0"/>
              <a:t>Iron Silicate Risk Assessment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D9EC-B52B-5945-A2EE-4544A8C6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9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228B-989A-744C-9C1B-F4303004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4000" dirty="0"/>
              <a:t>Identification of the Iron Silicate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DA522-78D9-8A48-B901-162161A3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FBD11E-4FCC-6641-98FB-E71039048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43" y="4170661"/>
            <a:ext cx="2478424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210CA5-070B-2A48-823F-F3C8F210A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40" y="2603500"/>
            <a:ext cx="2478426" cy="71918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5A87A8-A5DF-E046-9695-95B2BAA5D9A6}"/>
              </a:ext>
            </a:extLst>
          </p:cNvPr>
          <p:cNvCxnSpPr>
            <a:cxnSpLocks/>
          </p:cNvCxnSpPr>
          <p:nvPr/>
        </p:nvCxnSpPr>
        <p:spPr>
          <a:xfrm>
            <a:off x="7544972" y="3548829"/>
            <a:ext cx="0" cy="441214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ight Arrow 14">
            <a:extLst>
              <a:ext uri="{FF2B5EF4-FFF2-40B4-BE49-F238E27FC236}">
                <a16:creationId xmlns:a16="http://schemas.microsoft.com/office/drawing/2014/main" id="{8E78D5E7-5B63-5C42-9282-7A6EBD655980}"/>
              </a:ext>
            </a:extLst>
          </p:cNvPr>
          <p:cNvSpPr/>
          <p:nvPr/>
        </p:nvSpPr>
        <p:spPr>
          <a:xfrm>
            <a:off x="247354" y="3494443"/>
            <a:ext cx="235973" cy="1087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FE79972-434A-7B4D-8FAB-540BF0CFFCC9}"/>
              </a:ext>
            </a:extLst>
          </p:cNvPr>
          <p:cNvSpPr/>
          <p:nvPr/>
        </p:nvSpPr>
        <p:spPr>
          <a:xfrm>
            <a:off x="247354" y="3660665"/>
            <a:ext cx="235973" cy="1087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2168E24-E30E-0546-B5D8-A170CD5AE4E6}"/>
              </a:ext>
            </a:extLst>
          </p:cNvPr>
          <p:cNvSpPr/>
          <p:nvPr/>
        </p:nvSpPr>
        <p:spPr>
          <a:xfrm>
            <a:off x="251467" y="4710630"/>
            <a:ext cx="235973" cy="1087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A6767C50-3918-F641-8899-23B72A093DA7}"/>
              </a:ext>
            </a:extLst>
          </p:cNvPr>
          <p:cNvSpPr/>
          <p:nvPr/>
        </p:nvSpPr>
        <p:spPr>
          <a:xfrm>
            <a:off x="532762" y="3832111"/>
            <a:ext cx="271948" cy="1865810"/>
          </a:xfrm>
          <a:prstGeom prst="leftBrace">
            <a:avLst>
              <a:gd name="adj1" fmla="val 8333"/>
              <a:gd name="adj2" fmla="val 50917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257759-FFF2-4545-86DF-F149BA224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40" y="1196815"/>
            <a:ext cx="58293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Classification of the Iron Silicate (1)</a:t>
            </a:r>
            <a:endParaRPr lang="en-US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F72333-7C90-3147-91AB-AB11F053317C}"/>
              </a:ext>
            </a:extLst>
          </p:cNvPr>
          <p:cNvGrpSpPr/>
          <p:nvPr/>
        </p:nvGrpSpPr>
        <p:grpSpPr>
          <a:xfrm>
            <a:off x="412954" y="2438400"/>
            <a:ext cx="8578443" cy="4256092"/>
            <a:chOff x="53140" y="2410693"/>
            <a:chExt cx="8938258" cy="4123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638CE1-7CE6-5D40-B267-6FC12912F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40" y="2727756"/>
              <a:ext cx="5358826" cy="244709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CE87F-F41E-9245-8ACD-844599852B01}"/>
                </a:ext>
              </a:extLst>
            </p:cNvPr>
            <p:cNvSpPr/>
            <p:nvPr/>
          </p:nvSpPr>
          <p:spPr>
            <a:xfrm>
              <a:off x="7561455" y="6226516"/>
              <a:ext cx="14299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www.meclas.eu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ight Arrow 3">
              <a:extLst>
                <a:ext uri="{FF2B5EF4-FFF2-40B4-BE49-F238E27FC236}">
                  <a16:creationId xmlns:a16="http://schemas.microsoft.com/office/drawing/2014/main" id="{843E274C-FFD5-F043-B205-7838ECFA495A}"/>
                </a:ext>
              </a:extLst>
            </p:cNvPr>
            <p:cNvSpPr/>
            <p:nvPr/>
          </p:nvSpPr>
          <p:spPr>
            <a:xfrm rot="16200000">
              <a:off x="7006179" y="3881361"/>
              <a:ext cx="3171019" cy="799419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itchFamily="-111" charset="0"/>
                  <a:cs typeface="Arial" pitchFamily="-111" charset="0"/>
                </a:rPr>
                <a:t>INCREASING</a:t>
              </a:r>
              <a:r>
                <a:rPr kumimoji="0" lang="nl-BE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Arial" pitchFamily="-111" charset="0"/>
                  <a:cs typeface="Arial" pitchFamily="-111" charset="0"/>
                </a:rPr>
                <a:t> </a:t>
              </a:r>
              <a:r>
                <a:rPr kumimoji="0" lang="nl-B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itchFamily="-111" charset="0"/>
                  <a:cs typeface="Arial" pitchFamily="-111" charset="0"/>
                </a:rPr>
                <a:t>CONSERVATISM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11" name="Right Arrow 5">
              <a:extLst>
                <a:ext uri="{FF2B5EF4-FFF2-40B4-BE49-F238E27FC236}">
                  <a16:creationId xmlns:a16="http://schemas.microsoft.com/office/drawing/2014/main" id="{8EF50A4F-879B-9248-8C2A-969BD5120209}"/>
                </a:ext>
              </a:extLst>
            </p:cNvPr>
            <p:cNvSpPr/>
            <p:nvPr/>
          </p:nvSpPr>
          <p:spPr>
            <a:xfrm rot="5400000">
              <a:off x="3812919" y="3937917"/>
              <a:ext cx="3171020" cy="799419"/>
            </a:xfrm>
            <a:prstGeom prst="rightArrow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INCREASING KNOWLEDGE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A5960D-BAEC-AE46-B0F3-FC82B9CAE23C}"/>
                </a:ext>
              </a:extLst>
            </p:cNvPr>
            <p:cNvSpPr/>
            <p:nvPr/>
          </p:nvSpPr>
          <p:spPr bwMode="auto">
            <a:xfrm>
              <a:off x="6437166" y="4364031"/>
              <a:ext cx="1279070" cy="81081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TIER 2 Classification based on </a:t>
              </a:r>
              <a:r>
                <a:rPr kumimoji="0" lang="nl-B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TDp or Bioaccessibility correction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5A4887C1-A0C8-0746-AA3E-A83B2CC87752}"/>
                </a:ext>
              </a:extLst>
            </p:cNvPr>
            <p:cNvSpPr/>
            <p:nvPr/>
          </p:nvSpPr>
          <p:spPr bwMode="auto">
            <a:xfrm>
              <a:off x="6437166" y="2410693"/>
              <a:ext cx="1279070" cy="735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TIER 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Classification of </a:t>
              </a:r>
              <a:r>
                <a:rPr kumimoji="0" lang="nl-B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worst case assumption </a:t>
              </a:r>
              <a:r>
                <a:rPr kumimoji="0" lang="nl-B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on constituents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5D74C5AC-8491-474F-967F-8769A90E3C07}"/>
                </a:ext>
              </a:extLst>
            </p:cNvPr>
            <p:cNvSpPr/>
            <p:nvPr/>
          </p:nvSpPr>
          <p:spPr bwMode="auto">
            <a:xfrm>
              <a:off x="6437166" y="3385337"/>
              <a:ext cx="1279070" cy="7496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TIER 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Classification based on </a:t>
              </a:r>
              <a:r>
                <a:rPr kumimoji="0" lang="nl-B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speciation</a:t>
              </a:r>
              <a:r>
                <a:rPr kumimoji="0" lang="nl-B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 of </a:t>
              </a:r>
              <a:r>
                <a:rPr kumimoji="0" lang="nl-B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constituents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10086F02-5E41-6A4F-BB4D-B2FF1B0C7649}"/>
                </a:ext>
              </a:extLst>
            </p:cNvPr>
            <p:cNvSpPr/>
            <p:nvPr/>
          </p:nvSpPr>
          <p:spPr bwMode="auto">
            <a:xfrm>
              <a:off x="6437166" y="5324864"/>
              <a:ext cx="1279070" cy="8108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TIER 3 Classification based on </a:t>
              </a:r>
              <a:r>
                <a:rPr kumimoji="0" lang="nl-B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measured toxicity response (testing)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7C37420-290C-F541-BE16-A873445712A7}"/>
              </a:ext>
            </a:extLst>
          </p:cNvPr>
          <p:cNvSpPr/>
          <p:nvPr/>
        </p:nvSpPr>
        <p:spPr>
          <a:xfrm>
            <a:off x="0" y="1359413"/>
            <a:ext cx="8964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Inorganic UVCB classification is derived following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mixture rules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Variability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each constituent is assessed using their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maximum concentration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(maximum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Typicals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Uncertainty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speciation is tackled assuming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worst-case speciation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classification endpoints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4A91E02-E72C-4B42-A2AB-38D87D02CC6B}"/>
              </a:ext>
            </a:extLst>
          </p:cNvPr>
          <p:cNvSpPr/>
          <p:nvPr/>
        </p:nvSpPr>
        <p:spPr>
          <a:xfrm>
            <a:off x="2556386" y="4955458"/>
            <a:ext cx="2712571" cy="6759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400" dirty="0"/>
              <a:t>Releases of metals from the slags are derived using </a:t>
            </a:r>
            <a:r>
              <a:rPr lang="en-BE" sz="14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Arial" charset="0"/>
              </a:rPr>
              <a:t>transformation dissolution </a:t>
            </a:r>
            <a:r>
              <a:rPr lang="en-BE" sz="1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718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7F2B2-9696-FB45-9F06-390EAD576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26F5A-F272-D34D-9055-0DBDA059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9179EC6-7B39-AF40-B2CE-5F66FBDCF1D6}"/>
              </a:ext>
            </a:extLst>
          </p:cNvPr>
          <p:cNvSpPr txBox="1">
            <a:spLocks/>
          </p:cNvSpPr>
          <p:nvPr/>
        </p:nvSpPr>
        <p:spPr>
          <a:xfrm>
            <a:off x="983226" y="38771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Classification of the Iron Silicate (2)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1CBE2C-2C33-CA4C-B7B9-93165D87F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0" y="1684697"/>
            <a:ext cx="8845480" cy="37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35D4-9466-8043-A5C9-B236E8F2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4000" dirty="0"/>
              <a:t>Hazard Assessment of Iron Silicate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A5421-69CD-7044-B0F8-A4F0969E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A18F65-481E-0147-B814-46959063C301}"/>
              </a:ext>
            </a:extLst>
          </p:cNvPr>
          <p:cNvSpPr/>
          <p:nvPr/>
        </p:nvSpPr>
        <p:spPr>
          <a:xfrm>
            <a:off x="-127206" y="1534017"/>
            <a:ext cx="4906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/>
              </a:rPr>
              <a:t>Substance constituents are assessed: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/>
              </a:rPr>
              <a:t>in their </a:t>
            </a:r>
            <a:r>
              <a:rPr lang="en-US" b="1" dirty="0">
                <a:latin typeface="Arial" panose="020B0604020202020204"/>
              </a:rPr>
              <a:t>known</a:t>
            </a:r>
            <a:r>
              <a:rPr lang="en-US" dirty="0">
                <a:latin typeface="Arial" panose="020B0604020202020204"/>
              </a:rPr>
              <a:t> </a:t>
            </a:r>
            <a:r>
              <a:rPr lang="en-US" b="1" dirty="0">
                <a:latin typeface="Arial" panose="020B0604020202020204"/>
              </a:rPr>
              <a:t>speciation</a:t>
            </a:r>
            <a:r>
              <a:rPr lang="en-US" dirty="0">
                <a:latin typeface="Arial" panose="020B0604020202020204"/>
              </a:rPr>
              <a:t> </a:t>
            </a:r>
            <a:r>
              <a:rPr lang="en-US" i="1" dirty="0">
                <a:latin typeface="Arial" panose="020B0604020202020204"/>
              </a:rPr>
              <a:t>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the </a:t>
            </a:r>
            <a:r>
              <a:rPr kumimoji="0" 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worst-case speciation 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the specific hazard endpoint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894886-42B9-3F42-9177-BBFC56537EAD}"/>
              </a:ext>
            </a:extLst>
          </p:cNvPr>
          <p:cNvSpPr/>
          <p:nvPr/>
        </p:nvSpPr>
        <p:spPr>
          <a:xfrm>
            <a:off x="4384597" y="3551097"/>
            <a:ext cx="47594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/>
              </a:rPr>
              <a:t>Substance specific testing: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latin typeface="Arial" panose="020B0604020202020204"/>
              </a:rPr>
              <a:t>Bioelution</a:t>
            </a:r>
            <a:r>
              <a:rPr lang="en-US" dirty="0">
                <a:latin typeface="Arial" panose="020B0604020202020204"/>
              </a:rPr>
              <a:t> (gastric test)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BE" sz="2000" dirty="0"/>
              <a:t>Acute toxicity via oral route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BE" sz="2000" dirty="0"/>
              <a:t>Acute toxicity via dermal route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BE" sz="2000" dirty="0"/>
              <a:t>Skin and eye irritation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BE" sz="2000" dirty="0"/>
              <a:t>Bacterial gene mutation test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BE" sz="2000" dirty="0"/>
              <a:t>Long term outdoor aquatic mesocosm study (freshwater NOEC; Hommen et al, 2012). 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927DF7-EF2B-7F41-A558-AD3FC2223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295" y="1430691"/>
            <a:ext cx="546412" cy="2120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715095-7584-6C46-83BB-368E93CEA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2" y="2850725"/>
            <a:ext cx="4582849" cy="202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6258-3C18-2648-A797-836A7AEC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E" dirty="0"/>
              <a:t>Exposure Assesment of Iron Silicate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5799E-0C4F-614A-B8F9-DC5A1B3C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B5704B1-E21A-FE43-BC0D-2057967D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668" y="1540040"/>
            <a:ext cx="2404132" cy="173287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3A19FFA-63A3-4C40-8BC4-1752D58A8D2C}"/>
              </a:ext>
            </a:extLst>
          </p:cNvPr>
          <p:cNvSpPr/>
          <p:nvPr/>
        </p:nvSpPr>
        <p:spPr>
          <a:xfrm>
            <a:off x="663533" y="1614631"/>
            <a:ext cx="5363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Manufacturing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On site assessment </a:t>
            </a:r>
            <a:r>
              <a:rPr lang="en-US" sz="2000" dirty="0"/>
              <a:t>of exposure during production includes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metal releases </a:t>
            </a:r>
            <a:r>
              <a:rPr lang="en-US" sz="2000" dirty="0"/>
              <a:t>related to production of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slags</a:t>
            </a:r>
            <a:r>
              <a:rPr lang="en-US" sz="2000" dirty="0"/>
              <a:t> &amp;  of all associated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copper intermediates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C1E52F-8063-7545-98F3-D6A71A42B1E7}"/>
              </a:ext>
            </a:extLst>
          </p:cNvPr>
          <p:cNvSpPr/>
          <p:nvPr/>
        </p:nvSpPr>
        <p:spPr>
          <a:xfrm>
            <a:off x="2614153" y="3332149"/>
            <a:ext cx="58159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Downstream uses</a:t>
            </a:r>
          </a:p>
          <a:p>
            <a:r>
              <a:rPr lang="en-US" sz="2000" dirty="0"/>
              <a:t>Exposure during final uses is related to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metal releases </a:t>
            </a:r>
            <a:r>
              <a:rPr lang="en-US" sz="2000" dirty="0"/>
              <a:t>from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slags only</a:t>
            </a:r>
          </a:p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Validation for critical use (river embankments) from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Gill Sans"/>
                <a:cs typeface="Gill Sans"/>
              </a:rPr>
              <a:t>mesocosm</a:t>
            </a:r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 study </a:t>
            </a:r>
          </a:p>
        </p:txBody>
      </p:sp>
      <p:pic>
        <p:nvPicPr>
          <p:cNvPr id="50" name="Picture 39" descr="2-Am-Drehkreis-1-q">
            <a:extLst>
              <a:ext uri="{FF2B5EF4-FFF2-40B4-BE49-F238E27FC236}">
                <a16:creationId xmlns:a16="http://schemas.microsoft.com/office/drawing/2014/main" id="{31822E31-9FDD-EB41-8346-FC77100A759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922" y="3290026"/>
            <a:ext cx="1645820" cy="17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32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F1C5-EBE1-B347-AB46-2B15B956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316" y="380207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BE" dirty="0"/>
              <a:t>Combined Risk Assessment of Iron Silicate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B937F-388D-E44A-9353-45D0AE8C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33D9E-C3A3-6843-9AFE-E96225437AE4}"/>
              </a:ext>
            </a:extLst>
          </p:cNvPr>
          <p:cNvSpPr/>
          <p:nvPr/>
        </p:nvSpPr>
        <p:spPr>
          <a:xfrm>
            <a:off x="218366" y="2179184"/>
            <a:ext cx="3174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Risk Characterization Ratio=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		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4A83BB59-8DB6-2F4E-8FF3-96AF82E861E3}"/>
              </a:ext>
            </a:extLst>
          </p:cNvPr>
          <p:cNvSpPr txBox="1"/>
          <p:nvPr/>
        </p:nvSpPr>
        <p:spPr>
          <a:xfrm>
            <a:off x="3279477" y="2105329"/>
            <a:ext cx="5864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2000" u="sng" dirty="0">
                <a:solidFill>
                  <a:srgbClr val="000000"/>
                </a:solidFill>
                <a:latin typeface="Gill Sans"/>
                <a:cs typeface="Gill Sans"/>
              </a:rPr>
              <a:t>Measured metal exposures during production and uses            </a:t>
            </a:r>
          </a:p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                    PNECs/DNELs metals (Cu, Pb, Ni, Zn)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0F25-F00A-6C49-910D-9C2737C6DEC9}"/>
                  </a:ext>
                </a:extLst>
              </p:cNvPr>
              <p:cNvSpPr/>
              <p:nvPr/>
            </p:nvSpPr>
            <p:spPr>
              <a:xfrm>
                <a:off x="2520847" y="3433184"/>
                <a:ext cx="972126" cy="722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𝑃𝐸𝐶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𝑃𝑁𝐸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0F25-F00A-6C49-910D-9C2737C6D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47" y="3433184"/>
                <a:ext cx="972126" cy="722314"/>
              </a:xfrm>
              <a:prstGeom prst="rect">
                <a:avLst/>
              </a:prstGeom>
              <a:blipFill>
                <a:blip r:embed="rId2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CDF74FB-ABAA-844E-9DF5-04EB69E047B5}"/>
              </a:ext>
            </a:extLst>
          </p:cNvPr>
          <p:cNvSpPr/>
          <p:nvPr/>
        </p:nvSpPr>
        <p:spPr>
          <a:xfrm>
            <a:off x="1805705" y="3552490"/>
            <a:ext cx="1201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RCR=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273CEA-AA66-A843-98A6-CFFBB107B6F1}"/>
                  </a:ext>
                </a:extLst>
              </p:cNvPr>
              <p:cNvSpPr/>
              <p:nvPr/>
            </p:nvSpPr>
            <p:spPr>
              <a:xfrm>
                <a:off x="4823321" y="3433184"/>
                <a:ext cx="1400832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𝑥𝑝𝑜𝑠𝑢𝑟𝑒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𝑁𝐸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9273CEA-AA66-A843-98A6-CFFBB107B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321" y="3433184"/>
                <a:ext cx="1400832" cy="720325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6BAEE91-71DA-0040-9AEA-19EFA32323CA}"/>
              </a:ext>
            </a:extLst>
          </p:cNvPr>
          <p:cNvSpPr/>
          <p:nvPr/>
        </p:nvSpPr>
        <p:spPr>
          <a:xfrm>
            <a:off x="4108179" y="3552490"/>
            <a:ext cx="1201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RCR=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		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1BE2FF-CC70-A845-A97F-AF74422B974C}"/>
              </a:ext>
            </a:extLst>
          </p:cNvPr>
          <p:cNvSpPr/>
          <p:nvPr/>
        </p:nvSpPr>
        <p:spPr>
          <a:xfrm>
            <a:off x="1446130" y="4969570"/>
            <a:ext cx="1438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RCR mix=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		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48B4DC-55E9-C749-B8FF-2414446A41A6}"/>
              </a:ext>
            </a:extLst>
          </p:cNvPr>
          <p:cNvSpPr/>
          <p:nvPr/>
        </p:nvSpPr>
        <p:spPr>
          <a:xfrm>
            <a:off x="4773272" y="5009110"/>
            <a:ext cx="1438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RCR mix=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		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9AE3351C-FC42-4B40-950C-B397E4C0138A}"/>
              </a:ext>
            </a:extLst>
          </p:cNvPr>
          <p:cNvSpPr/>
          <p:nvPr/>
        </p:nvSpPr>
        <p:spPr>
          <a:xfrm rot="5400000">
            <a:off x="4401403" y="-103440"/>
            <a:ext cx="341194" cy="8925634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F3E4BE0-EFCF-BE48-8F42-5DF65B295549}"/>
                  </a:ext>
                </a:extLst>
              </p:cNvPr>
              <p:cNvSpPr/>
              <p:nvPr/>
            </p:nvSpPr>
            <p:spPr>
              <a:xfrm>
                <a:off x="2586890" y="4874169"/>
                <a:ext cx="1717531" cy="76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800" dirty="0"/>
                  <a:t>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𝑃𝐸𝐶</m:t>
                            </m:r>
                          </m:e>
                          <m:sub>
                            <m:r>
                              <a:rPr lang="nl-B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nl-BE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𝑃𝑁𝐸</m:t>
                        </m:r>
                        <m:sSub>
                          <m:sSubPr>
                            <m:ctrlPr>
                              <a:rPr lang="nl-B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l-B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BE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F3E4BE0-EFCF-BE48-8F42-5DF65B295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890" y="4874169"/>
                <a:ext cx="1717531" cy="767711"/>
              </a:xfrm>
              <a:prstGeom prst="rect">
                <a:avLst/>
              </a:prstGeom>
              <a:blipFill>
                <a:blip r:embed="rId4"/>
                <a:stretch>
                  <a:fillRect l="-7353" b="-163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36ECC96-3DD7-B64F-B544-023BB625FB7D}"/>
                  </a:ext>
                </a:extLst>
              </p:cNvPr>
              <p:cNvSpPr/>
              <p:nvPr/>
            </p:nvSpPr>
            <p:spPr>
              <a:xfrm>
                <a:off x="6015928" y="4834460"/>
                <a:ext cx="1438466" cy="762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BE" sz="2800" dirty="0">
                    <a:solidFill>
                      <a:prstClr val="black"/>
                    </a:solidFill>
                  </a:rPr>
                  <a:t>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B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𝐸𝑥𝑝</m:t>
                            </m:r>
                          </m:e>
                          <m:sub>
                            <m:r>
                              <a:rPr lang="nl-B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nl-BE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nl-BE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𝑁𝐸</m:t>
                        </m:r>
                        <m:sSub>
                          <m:sSubPr>
                            <m:ctrlPr>
                              <a:rPr lang="nl-B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l-BE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BE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36ECC96-3DD7-B64F-B544-023BB625F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928" y="4834460"/>
                <a:ext cx="1438466" cy="762773"/>
              </a:xfrm>
              <a:prstGeom prst="rect">
                <a:avLst/>
              </a:prstGeom>
              <a:blipFill>
                <a:blip r:embed="rId5"/>
                <a:stretch>
                  <a:fillRect l="-8696" b="-327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E3F594E-1ECE-2347-8CB0-F622CB96525E}"/>
              </a:ext>
            </a:extLst>
          </p:cNvPr>
          <p:cNvSpPr/>
          <p:nvPr/>
        </p:nvSpPr>
        <p:spPr>
          <a:xfrm>
            <a:off x="3732579" y="5021533"/>
            <a:ext cx="583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&lt; 1</a:t>
            </a:r>
            <a:endParaRPr lang="en-BE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7AAA50-8F9D-1D4C-B41E-01E3655B8C2C}"/>
              </a:ext>
            </a:extLst>
          </p:cNvPr>
          <p:cNvSpPr/>
          <p:nvPr/>
        </p:nvSpPr>
        <p:spPr>
          <a:xfrm>
            <a:off x="7145833" y="5007411"/>
            <a:ext cx="583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&lt; 1</a:t>
            </a: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36683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57B6-15F5-6E4A-8CED-A4CDD45E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51" y="274638"/>
            <a:ext cx="8062249" cy="1143000"/>
          </a:xfrm>
        </p:spPr>
        <p:txBody>
          <a:bodyPr>
            <a:normAutofit fontScale="90000"/>
          </a:bodyPr>
          <a:lstStyle/>
          <a:p>
            <a:r>
              <a:rPr lang="en-BE" dirty="0"/>
              <a:t>Iron Silicate assessment’s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6F297-8D05-D246-948F-84FD8C6BA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5" y="3775087"/>
            <a:ext cx="8574313" cy="212047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BE" sz="2200" b="1" dirty="0">
                <a:solidFill>
                  <a:schemeClr val="tx1"/>
                </a:solidFill>
              </a:rPr>
              <a:t>Iron silicate “constituents approach” methodology provides:</a:t>
            </a:r>
          </a:p>
          <a:p>
            <a:pPr>
              <a:buFont typeface="System Font Regular"/>
              <a:buChar char="👍"/>
            </a:pPr>
            <a:r>
              <a:rPr lang="en-BE" sz="2200" b="1" dirty="0">
                <a:solidFill>
                  <a:schemeClr val="accent3">
                    <a:lumMod val="50000"/>
                  </a:schemeClr>
                </a:solidFill>
              </a:rPr>
              <a:t>A scientific sound and pragmatic risk assessment</a:t>
            </a:r>
          </a:p>
          <a:p>
            <a:pPr>
              <a:buFont typeface="System Font Regular"/>
              <a:buChar char="👍"/>
            </a:pPr>
            <a:r>
              <a:rPr lang="en-BE" sz="2200" b="1" dirty="0">
                <a:solidFill>
                  <a:schemeClr val="accent3">
                    <a:lumMod val="50000"/>
                  </a:schemeClr>
                </a:solidFill>
              </a:rPr>
              <a:t>Compliance with the European REACH Requirements </a:t>
            </a:r>
          </a:p>
          <a:p>
            <a:pPr>
              <a:buFont typeface="System Font Regular"/>
              <a:buChar char="👍"/>
            </a:pPr>
            <a:r>
              <a:rPr lang="en-GB" sz="2200" dirty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BE" sz="2200" dirty="0">
                <a:solidFill>
                  <a:schemeClr val="accent3">
                    <a:lumMod val="50000"/>
                  </a:schemeClr>
                </a:solidFill>
              </a:rPr>
              <a:t>ncreasing of </a:t>
            </a:r>
            <a:r>
              <a:rPr lang="en-BE" sz="2200" b="1" dirty="0">
                <a:solidFill>
                  <a:schemeClr val="accent3">
                    <a:lumMod val="50000"/>
                  </a:schemeClr>
                </a:solidFill>
              </a:rPr>
              <a:t>multi-metallic methodological approach </a:t>
            </a:r>
            <a:r>
              <a:rPr lang="en-BE" sz="2200" dirty="0">
                <a:solidFill>
                  <a:schemeClr val="accent3">
                    <a:lumMod val="50000"/>
                  </a:schemeClr>
                </a:solidFill>
              </a:rPr>
              <a:t>&amp; development of ad hoc tools, as the Eurometaux </a:t>
            </a:r>
            <a:r>
              <a:rPr lang="en-BE" sz="2200" b="1" dirty="0">
                <a:solidFill>
                  <a:schemeClr val="accent3">
                    <a:lumMod val="50000"/>
                  </a:schemeClr>
                </a:solidFill>
              </a:rPr>
              <a:t>multimetallic database </a:t>
            </a:r>
            <a:r>
              <a:rPr lang="en-BE" sz="2200" dirty="0">
                <a:solidFill>
                  <a:schemeClr val="accent3">
                    <a:lumMod val="50000"/>
                  </a:schemeClr>
                </a:solidFill>
              </a:rPr>
              <a:t>(MMD)</a:t>
            </a:r>
            <a:endParaRPr lang="en-BE" sz="2200" dirty="0"/>
          </a:p>
          <a:p>
            <a:endParaRPr lang="en-BE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EE0E8-17BD-0449-9092-691B61E4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58920A-E968-6C40-BBF7-95BDDA5B8AE0}"/>
              </a:ext>
            </a:extLst>
          </p:cNvPr>
          <p:cNvSpPr txBox="1">
            <a:spLocks/>
          </p:cNvSpPr>
          <p:nvPr/>
        </p:nvSpPr>
        <p:spPr>
          <a:xfrm>
            <a:off x="611233" y="1417638"/>
            <a:ext cx="8259581" cy="227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BE" sz="2200" dirty="0"/>
              <a:t>REACH ‘regular’ Registration Dossiers for complex slags would lead to several difficulties, as:</a:t>
            </a:r>
          </a:p>
          <a:p>
            <a:pPr>
              <a:buFont typeface="System Font Regular"/>
              <a:buChar char="⚠️"/>
            </a:pPr>
            <a:r>
              <a:rPr lang="en-BE" sz="2200" dirty="0"/>
              <a:t>Validation of the respresentativness of the tested sample</a:t>
            </a:r>
          </a:p>
          <a:p>
            <a:pPr>
              <a:buFont typeface="System Font Regular"/>
              <a:buChar char="⚠️"/>
            </a:pPr>
            <a:r>
              <a:rPr lang="en-BE" sz="2200" dirty="0"/>
              <a:t>Exposure assessment difficulties</a:t>
            </a:r>
          </a:p>
          <a:p>
            <a:pPr>
              <a:buFont typeface="System Font Regular"/>
              <a:buChar char="⚠️"/>
            </a:pPr>
            <a:r>
              <a:rPr lang="en-BE" sz="2200" dirty="0"/>
              <a:t>Extended time (costs) for testing</a:t>
            </a:r>
          </a:p>
        </p:txBody>
      </p:sp>
    </p:spTree>
    <p:extLst>
      <p:ext uri="{BB962C8B-B14F-4D97-AF65-F5344CB8AC3E}">
        <p14:creationId xmlns:p14="http://schemas.microsoft.com/office/powerpoint/2010/main" val="10640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9A44-7B2C-E34A-A2FC-5C286C56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696"/>
            <a:ext cx="8229600" cy="2425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BE" sz="4400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ctr">
              <a:buNone/>
            </a:pPr>
            <a:r>
              <a:rPr lang="en-BE" sz="4400" b="1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Thank you!</a:t>
            </a:r>
          </a:p>
          <a:p>
            <a:pPr marL="0" indent="0" algn="ctr">
              <a:buNone/>
            </a:pPr>
            <a:endParaRPr lang="en-BE" sz="4400" b="1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5F122-B28C-9643-9B08-9E8728BC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5BDE5-2986-2245-82DA-4D652C088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4" y="2168080"/>
            <a:ext cx="2930307" cy="12609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970222-E5B0-164E-B037-3C4556B60D8B}"/>
              </a:ext>
            </a:extLst>
          </p:cNvPr>
          <p:cNvSpPr/>
          <p:nvPr/>
        </p:nvSpPr>
        <p:spPr>
          <a:xfrm>
            <a:off x="1018756" y="3380729"/>
            <a:ext cx="19641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/>
              <a:t>Wendy </a:t>
            </a:r>
            <a:r>
              <a:rPr lang="en-US" sz="2200" dirty="0" err="1"/>
              <a:t>Wellens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A886D-FC8B-2845-90C9-B1B3C14C0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807" y="2114348"/>
            <a:ext cx="2060095" cy="13683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78F191-1C57-5D44-86C8-2ACCF2DE27A7}"/>
              </a:ext>
            </a:extLst>
          </p:cNvPr>
          <p:cNvSpPr/>
          <p:nvPr/>
        </p:nvSpPr>
        <p:spPr>
          <a:xfrm>
            <a:off x="5816486" y="3429000"/>
            <a:ext cx="27847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err="1"/>
              <a:t>Violaine</a:t>
            </a:r>
            <a:r>
              <a:rPr lang="en-US" sz="2200" dirty="0"/>
              <a:t> </a:t>
            </a:r>
            <a:r>
              <a:rPr lang="en-US" sz="2200" dirty="0" err="1"/>
              <a:t>Verougstraete</a:t>
            </a:r>
            <a:endParaRPr 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0EACCA-17CE-5248-A3A2-6FCA82E9B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782" y="4322415"/>
            <a:ext cx="2681138" cy="9611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DF1BEB-BE00-ED4B-A955-307A111C651A}"/>
              </a:ext>
            </a:extLst>
          </p:cNvPr>
          <p:cNvSpPr/>
          <p:nvPr/>
        </p:nvSpPr>
        <p:spPr>
          <a:xfrm>
            <a:off x="3673344" y="5358548"/>
            <a:ext cx="2264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/>
              <a:t>Frederik </a:t>
            </a:r>
            <a:r>
              <a:rPr lang="en-US" sz="2200" dirty="0" err="1"/>
              <a:t>Verdonck</a:t>
            </a:r>
            <a:endParaRPr lang="en-US" sz="2200" dirty="0"/>
          </a:p>
          <a:p>
            <a:pPr algn="ctr"/>
            <a:r>
              <a:rPr lang="en-US" sz="2200" dirty="0"/>
              <a:t>Koen </a:t>
            </a:r>
            <a:r>
              <a:rPr lang="en-US" sz="2200" dirty="0" err="1"/>
              <a:t>Oorts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739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6E29A-3085-0E4B-922E-2E33B672B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BE" sz="4400" dirty="0"/>
              <a:t>Slags in the European Legislative Framework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D9EC-B52B-5945-A2EE-4544A8C6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317C-413E-E743-B4E9-C8F3C2C0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BE" sz="4000"/>
              <a:t>Iron silicate under EU legislation</a:t>
            </a:r>
            <a:endParaRPr lang="en-B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DF0DA-135B-024B-8C91-9B7B2CA43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54" y="1790066"/>
            <a:ext cx="6858001" cy="1757515"/>
          </a:xfrm>
        </p:spPr>
        <p:txBody>
          <a:bodyPr>
            <a:normAutofit fontScale="62500" lnSpcReduction="20000"/>
          </a:bodyPr>
          <a:lstStyle/>
          <a:p>
            <a:r>
              <a:rPr lang="en-BE" dirty="0"/>
              <a:t>Iron silicate is a final slag extracted during the copper production </a:t>
            </a:r>
          </a:p>
          <a:p>
            <a:r>
              <a:rPr lang="en-GB" dirty="0"/>
              <a:t>Produced as stones, granules or powders</a:t>
            </a:r>
            <a:endParaRPr lang="en-BE" dirty="0"/>
          </a:p>
          <a:p>
            <a:r>
              <a:rPr lang="en-BE" dirty="0"/>
              <a:t>As final slag, it contains lowest levels of metals and is used in further applications as in concrete, abrasive blasting,river embankement, road constructions….</a:t>
            </a:r>
          </a:p>
          <a:p>
            <a:pPr marL="0" indent="0">
              <a:buNone/>
            </a:pPr>
            <a:endParaRPr lang="en-BE" sz="2800" dirty="0"/>
          </a:p>
          <a:p>
            <a:endParaRPr lang="en-BE" sz="2800" dirty="0"/>
          </a:p>
          <a:p>
            <a:endParaRPr lang="en-BE" sz="2800" dirty="0"/>
          </a:p>
          <a:p>
            <a:endParaRPr lang="en-BE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42F11-1E55-494D-A263-60B41844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DB3FEEC-0DF4-7A4F-ABFC-B1D73C360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3396" y="3823278"/>
            <a:ext cx="1186021" cy="7899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30FC56-DAD2-BD4D-BEF9-46C72AC75790}"/>
              </a:ext>
            </a:extLst>
          </p:cNvPr>
          <p:cNvSpPr/>
          <p:nvPr/>
        </p:nvSpPr>
        <p:spPr>
          <a:xfrm>
            <a:off x="1806062" y="3746657"/>
            <a:ext cx="59184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sz="2000" dirty="0"/>
              <a:t>REACH Regulation sets up rules for putting substances on the European market in volumes higher than 1 ton/year</a:t>
            </a:r>
            <a:endParaRPr lang="en-GB" sz="2000" dirty="0"/>
          </a:p>
          <a:p>
            <a:pPr marL="800100" lvl="1" indent="-342900">
              <a:spcBef>
                <a:spcPts val="800"/>
              </a:spcBef>
              <a:buFont typeface="Lucida Grande"/>
              <a:buChar char="⤿"/>
            </a:pPr>
            <a:r>
              <a:rPr lang="en-GB" sz="2000" dirty="0"/>
              <a:t>Perform risk assessment</a:t>
            </a:r>
          </a:p>
          <a:p>
            <a:pPr marL="800100" lvl="1" indent="-342900">
              <a:spcBef>
                <a:spcPts val="800"/>
              </a:spcBef>
              <a:buFont typeface="Lucida Grande"/>
              <a:buChar char="⤿"/>
            </a:pPr>
            <a:r>
              <a:rPr lang="en-GB" sz="2000" dirty="0"/>
              <a:t>Prove safe use along the substance life cycle</a:t>
            </a:r>
          </a:p>
          <a:p>
            <a:pPr marL="800100" lvl="1" indent="-342900">
              <a:spcBef>
                <a:spcPts val="800"/>
              </a:spcBef>
              <a:buFont typeface="Lucida Grande"/>
              <a:buChar char="⤿"/>
            </a:pPr>
            <a:r>
              <a:rPr lang="en-GB" sz="2000" dirty="0"/>
              <a:t>Present results in a chemical safety report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FC4225-9BD2-DA4B-8490-325E1E8FE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-2304" r="-1"/>
          <a:stretch/>
        </p:blipFill>
        <p:spPr bwMode="auto">
          <a:xfrm>
            <a:off x="7724468" y="2683039"/>
            <a:ext cx="677026" cy="63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4xEiSi">
            <a:extLst>
              <a:ext uri="{FF2B5EF4-FFF2-40B4-BE49-F238E27FC236}">
                <a16:creationId xmlns:a16="http://schemas.microsoft.com/office/drawing/2014/main" id="{841A4F7B-EDEF-0B40-91A2-C34638BB0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931" y="1890958"/>
            <a:ext cx="878692" cy="6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6520B-9F42-3148-974B-E5B7C0E9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CFB6384-6B53-1743-8E7B-C672A4AC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7" y="1446213"/>
            <a:ext cx="8229600" cy="1982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2000" dirty="0">
                <a:latin typeface="+mn-lt"/>
              </a:rPr>
              <a:t>REACH requires to develop risk assessments, based on an increasing level of testing data depending on the volume of the substance to assess</a:t>
            </a:r>
          </a:p>
          <a:p>
            <a:pPr algn="l"/>
            <a:r>
              <a:rPr lang="en-US" sz="2000" dirty="0">
                <a:latin typeface="+mn-lt"/>
              </a:rPr>
              <a:t>REACH dossiers are based on the following milestones: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endParaRPr lang="en-US" sz="2000" dirty="0">
              <a:latin typeface="+mn-lt"/>
            </a:endParaRPr>
          </a:p>
          <a:p>
            <a:pPr algn="l"/>
            <a:endParaRPr lang="en-US" sz="2000" dirty="0">
              <a:latin typeface="+mn-lt"/>
            </a:endParaRPr>
          </a:p>
          <a:p>
            <a:pPr marL="0" indent="0" algn="l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370314-4F60-634C-9744-C421733A23E5}"/>
              </a:ext>
            </a:extLst>
          </p:cNvPr>
          <p:cNvSpPr txBox="1">
            <a:spLocks/>
          </p:cNvSpPr>
          <p:nvPr/>
        </p:nvSpPr>
        <p:spPr>
          <a:xfrm>
            <a:off x="943897" y="303213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sz="4000" dirty="0"/>
              <a:t>REACH Dossier in a nutshell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B139FC5-02D6-CF42-B315-0CB2F4480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428666"/>
              </p:ext>
            </p:extLst>
          </p:nvPr>
        </p:nvGraphicFramePr>
        <p:xfrm>
          <a:off x="757083" y="2395417"/>
          <a:ext cx="7452851" cy="122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BF10F6-D42B-034A-81C2-1155C88B6071}"/>
              </a:ext>
            </a:extLst>
          </p:cNvPr>
          <p:cNvCxnSpPr>
            <a:cxnSpLocks/>
          </p:cNvCxnSpPr>
          <p:nvPr/>
        </p:nvCxnSpPr>
        <p:spPr>
          <a:xfrm flipV="1">
            <a:off x="1455172" y="3429000"/>
            <a:ext cx="2" cy="1270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6B85EFE-B79C-D146-9AF9-EDED5B6EF74B}"/>
              </a:ext>
            </a:extLst>
          </p:cNvPr>
          <p:cNvSpPr/>
          <p:nvPr/>
        </p:nvSpPr>
        <p:spPr>
          <a:xfrm>
            <a:off x="250722" y="4785047"/>
            <a:ext cx="2408901" cy="12225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dirty="0"/>
              <a:t>Analytical testing to provide unanbiguous  mineralogical composition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F50577-4AC3-BF4C-B41A-DED8B1A5A174}"/>
              </a:ext>
            </a:extLst>
          </p:cNvPr>
          <p:cNvSpPr/>
          <p:nvPr/>
        </p:nvSpPr>
        <p:spPr>
          <a:xfrm>
            <a:off x="1995950" y="3891117"/>
            <a:ext cx="1838630" cy="808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dirty="0"/>
              <a:t>Phys chem – Environmental &amp; Human Health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9F99D9-FF8C-754D-9283-1EAD6DD9118D}"/>
              </a:ext>
            </a:extLst>
          </p:cNvPr>
          <p:cNvCxnSpPr>
            <a:cxnSpLocks/>
          </p:cNvCxnSpPr>
          <p:nvPr/>
        </p:nvCxnSpPr>
        <p:spPr>
          <a:xfrm flipV="1">
            <a:off x="2915265" y="3349180"/>
            <a:ext cx="0" cy="456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EF87F5-5907-A640-A59A-FF52E38B59C7}"/>
              </a:ext>
            </a:extLst>
          </p:cNvPr>
          <p:cNvCxnSpPr>
            <a:cxnSpLocks/>
          </p:cNvCxnSpPr>
          <p:nvPr/>
        </p:nvCxnSpPr>
        <p:spPr>
          <a:xfrm flipV="1">
            <a:off x="4449097" y="3389592"/>
            <a:ext cx="0" cy="13102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D220730-947E-AC4A-AD15-9E56F66A5C1C}"/>
              </a:ext>
            </a:extLst>
          </p:cNvPr>
          <p:cNvSpPr/>
          <p:nvPr/>
        </p:nvSpPr>
        <p:spPr>
          <a:xfrm>
            <a:off x="3475700" y="4788694"/>
            <a:ext cx="1981167" cy="1218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dirty="0"/>
              <a:t>T</a:t>
            </a:r>
            <a:r>
              <a:rPr lang="en-GB" dirty="0"/>
              <a:t>e</a:t>
            </a:r>
            <a:r>
              <a:rPr lang="en-BE" dirty="0"/>
              <a:t>sting strategy or Read Across from structural similar substances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5D9376-3C07-1040-8D3F-CE15BDD89689}"/>
              </a:ext>
            </a:extLst>
          </p:cNvPr>
          <p:cNvSpPr/>
          <p:nvPr/>
        </p:nvSpPr>
        <p:spPr>
          <a:xfrm>
            <a:off x="4572000" y="3919287"/>
            <a:ext cx="2644873" cy="808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dirty="0"/>
              <a:t>Substance exposure estimated/measured concentrations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5682CE-9012-064A-8E7B-EBC71770C2B9}"/>
              </a:ext>
            </a:extLst>
          </p:cNvPr>
          <p:cNvCxnSpPr>
            <a:cxnSpLocks/>
          </p:cNvCxnSpPr>
          <p:nvPr/>
        </p:nvCxnSpPr>
        <p:spPr>
          <a:xfrm flipV="1">
            <a:off x="5895666" y="3377350"/>
            <a:ext cx="0" cy="456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0E6D76-B451-2A40-9384-BDE006790D15}"/>
              </a:ext>
            </a:extLst>
          </p:cNvPr>
          <p:cNvCxnSpPr>
            <a:cxnSpLocks/>
          </p:cNvCxnSpPr>
          <p:nvPr/>
        </p:nvCxnSpPr>
        <p:spPr>
          <a:xfrm flipV="1">
            <a:off x="7408615" y="3389592"/>
            <a:ext cx="0" cy="13102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EA92EF5-4345-8345-A987-2D7DFFFD5302}"/>
              </a:ext>
            </a:extLst>
          </p:cNvPr>
          <p:cNvSpPr/>
          <p:nvPr/>
        </p:nvSpPr>
        <p:spPr>
          <a:xfrm>
            <a:off x="6435218" y="4788694"/>
            <a:ext cx="1981167" cy="1218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Ratio exposure/hazard threshold &lt; 1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949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6520B-9F42-3148-974B-E5B7C0E9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370314-4F60-634C-9744-C421733A23E5}"/>
              </a:ext>
            </a:extLst>
          </p:cNvPr>
          <p:cNvSpPr txBox="1">
            <a:spLocks/>
          </p:cNvSpPr>
          <p:nvPr/>
        </p:nvSpPr>
        <p:spPr>
          <a:xfrm>
            <a:off x="943897" y="303213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sz="4000" dirty="0"/>
              <a:t>REACH Dossier on Iron Silicate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512B77-7CC3-E649-82BC-47EB7E7BE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54" y="1492045"/>
            <a:ext cx="7978877" cy="4426973"/>
          </a:xfrm>
        </p:spPr>
        <p:txBody>
          <a:bodyPr>
            <a:normAutofit/>
          </a:bodyPr>
          <a:lstStyle/>
          <a:p>
            <a:r>
              <a:rPr lang="en-US" sz="2400" dirty="0"/>
              <a:t>Iron silicate, as other slags, is an inorganic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/>
              <a:t>UVCB (</a:t>
            </a:r>
            <a:r>
              <a:rPr lang="en-US" sz="2400" dirty="0" err="1"/>
              <a:t>iUVCB</a:t>
            </a:r>
            <a:r>
              <a:rPr lang="en-US" sz="2400" dirty="0"/>
              <a:t>): substance of Unknown or Variable composition, Complex reaction products or Biological materials </a:t>
            </a:r>
          </a:p>
          <a:p>
            <a:pPr lvl="1" indent="-342900">
              <a:buFont typeface="Arial"/>
              <a:buChar char="•"/>
            </a:pPr>
            <a:r>
              <a:rPr lang="en-US" sz="2200" dirty="0"/>
              <a:t>It is a complex material typically composed by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several metals</a:t>
            </a:r>
            <a:r>
              <a:rPr lang="en-US" sz="2200" dirty="0"/>
              <a:t>,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metals compounds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minerals</a:t>
            </a:r>
            <a:r>
              <a:rPr lang="en-US" sz="2200" dirty="0"/>
              <a:t> with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variable concentrations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Challenge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2400" dirty="0"/>
              <a:t>how to comply with REACH requirements for such complex materials?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In 2012 </a:t>
            </a:r>
            <a:r>
              <a:rPr lang="en-US" sz="2200" dirty="0" err="1"/>
              <a:t>Eurometaux</a:t>
            </a:r>
            <a:r>
              <a:rPr lang="en-US" sz="2200" dirty="0"/>
              <a:t> and its non-ferrous metals consortia launched  a project to develop a scientific and pragmatic alternative assessment strategy for </a:t>
            </a:r>
            <a:r>
              <a:rPr lang="en-US" sz="2200" dirty="0" err="1"/>
              <a:t>iUVCBs</a:t>
            </a:r>
            <a:endParaRPr lang="en-BE" sz="2200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262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6520B-9F42-3148-974B-E5B7C0E9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CFB6384-6B53-1743-8E7B-C672A4AC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7" y="1446213"/>
            <a:ext cx="8229600" cy="1982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2000" dirty="0">
                <a:latin typeface="+mn-lt"/>
              </a:rPr>
              <a:t>REACH requires to develop risk assessments, based on an increasing level of testing data depending on the volume of the substance to assess</a:t>
            </a:r>
          </a:p>
          <a:p>
            <a:pPr algn="l"/>
            <a:r>
              <a:rPr lang="en-US" sz="2000" dirty="0">
                <a:latin typeface="+mn-lt"/>
              </a:rPr>
              <a:t>REACH dossiers are based on the following milestones: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endParaRPr lang="en-US" sz="2000" dirty="0">
              <a:latin typeface="+mn-lt"/>
            </a:endParaRPr>
          </a:p>
          <a:p>
            <a:pPr algn="l"/>
            <a:endParaRPr lang="en-US" sz="2000" dirty="0">
              <a:latin typeface="+mn-lt"/>
            </a:endParaRPr>
          </a:p>
          <a:p>
            <a:pPr marL="0" indent="0" algn="l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370314-4F60-634C-9744-C421733A23E5}"/>
              </a:ext>
            </a:extLst>
          </p:cNvPr>
          <p:cNvSpPr txBox="1">
            <a:spLocks/>
          </p:cNvSpPr>
          <p:nvPr/>
        </p:nvSpPr>
        <p:spPr>
          <a:xfrm>
            <a:off x="943897" y="303213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sz="4000" dirty="0"/>
              <a:t>REACH Dossier in a nutshell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B139FC5-02D6-CF42-B315-0CB2F44807E1}"/>
              </a:ext>
            </a:extLst>
          </p:cNvPr>
          <p:cNvGraphicFramePr/>
          <p:nvPr/>
        </p:nvGraphicFramePr>
        <p:xfrm>
          <a:off x="757083" y="2395417"/>
          <a:ext cx="7452851" cy="122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BF10F6-D42B-034A-81C2-1155C88B6071}"/>
              </a:ext>
            </a:extLst>
          </p:cNvPr>
          <p:cNvCxnSpPr>
            <a:cxnSpLocks/>
          </p:cNvCxnSpPr>
          <p:nvPr/>
        </p:nvCxnSpPr>
        <p:spPr>
          <a:xfrm flipV="1">
            <a:off x="1455172" y="3429000"/>
            <a:ext cx="2" cy="1270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6B85EFE-B79C-D146-9AF9-EDED5B6EF74B}"/>
              </a:ext>
            </a:extLst>
          </p:cNvPr>
          <p:cNvSpPr/>
          <p:nvPr/>
        </p:nvSpPr>
        <p:spPr>
          <a:xfrm>
            <a:off x="250722" y="4785047"/>
            <a:ext cx="2408901" cy="12225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dirty="0"/>
              <a:t>Analytical testing to provide unanbiguous  mineralogical composition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F50577-4AC3-BF4C-B41A-DED8B1A5A174}"/>
              </a:ext>
            </a:extLst>
          </p:cNvPr>
          <p:cNvSpPr/>
          <p:nvPr/>
        </p:nvSpPr>
        <p:spPr>
          <a:xfrm>
            <a:off x="1995950" y="3891117"/>
            <a:ext cx="1838630" cy="808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dirty="0"/>
              <a:t>Phys chem – Environmental &amp; Human Health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9F99D9-FF8C-754D-9283-1EAD6DD9118D}"/>
              </a:ext>
            </a:extLst>
          </p:cNvPr>
          <p:cNvCxnSpPr>
            <a:cxnSpLocks/>
          </p:cNvCxnSpPr>
          <p:nvPr/>
        </p:nvCxnSpPr>
        <p:spPr>
          <a:xfrm flipV="1">
            <a:off x="2915265" y="3349180"/>
            <a:ext cx="0" cy="456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EF87F5-5907-A640-A59A-FF52E38B59C7}"/>
              </a:ext>
            </a:extLst>
          </p:cNvPr>
          <p:cNvCxnSpPr>
            <a:cxnSpLocks/>
          </p:cNvCxnSpPr>
          <p:nvPr/>
        </p:nvCxnSpPr>
        <p:spPr>
          <a:xfrm flipV="1">
            <a:off x="4449097" y="3389592"/>
            <a:ext cx="0" cy="13102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D220730-947E-AC4A-AD15-9E56F66A5C1C}"/>
              </a:ext>
            </a:extLst>
          </p:cNvPr>
          <p:cNvSpPr/>
          <p:nvPr/>
        </p:nvSpPr>
        <p:spPr>
          <a:xfrm>
            <a:off x="3475700" y="4788694"/>
            <a:ext cx="1981167" cy="1218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dirty="0"/>
              <a:t>T</a:t>
            </a:r>
            <a:r>
              <a:rPr lang="en-GB" dirty="0"/>
              <a:t>e</a:t>
            </a:r>
            <a:r>
              <a:rPr lang="en-BE" dirty="0"/>
              <a:t>sting strategy or Read Across from structural similar substances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5D9376-3C07-1040-8D3F-CE15BDD89689}"/>
              </a:ext>
            </a:extLst>
          </p:cNvPr>
          <p:cNvSpPr/>
          <p:nvPr/>
        </p:nvSpPr>
        <p:spPr>
          <a:xfrm>
            <a:off x="4572000" y="3919287"/>
            <a:ext cx="2644873" cy="808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dirty="0"/>
              <a:t>Substance exposure estimated/measured concentrations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5682CE-9012-064A-8E7B-EBC71770C2B9}"/>
              </a:ext>
            </a:extLst>
          </p:cNvPr>
          <p:cNvCxnSpPr>
            <a:cxnSpLocks/>
          </p:cNvCxnSpPr>
          <p:nvPr/>
        </p:nvCxnSpPr>
        <p:spPr>
          <a:xfrm flipV="1">
            <a:off x="5895666" y="3377350"/>
            <a:ext cx="0" cy="456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0E6D76-B451-2A40-9384-BDE006790D15}"/>
              </a:ext>
            </a:extLst>
          </p:cNvPr>
          <p:cNvCxnSpPr>
            <a:cxnSpLocks/>
          </p:cNvCxnSpPr>
          <p:nvPr/>
        </p:nvCxnSpPr>
        <p:spPr>
          <a:xfrm flipV="1">
            <a:off x="7408615" y="3389592"/>
            <a:ext cx="0" cy="13102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EA92EF5-4345-8345-A987-2D7DFFFD5302}"/>
              </a:ext>
            </a:extLst>
          </p:cNvPr>
          <p:cNvSpPr/>
          <p:nvPr/>
        </p:nvSpPr>
        <p:spPr>
          <a:xfrm>
            <a:off x="6435218" y="4788694"/>
            <a:ext cx="1981167" cy="1218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Ratio exposure/hazard threshold &lt; 1</a:t>
            </a:r>
            <a:endParaRPr lang="en-BE" dirty="0"/>
          </a:p>
        </p:txBody>
      </p:sp>
      <p:sp>
        <p:nvSpPr>
          <p:cNvPr id="17" name="Rounded Rectangle 190">
            <a:extLst>
              <a:ext uri="{FF2B5EF4-FFF2-40B4-BE49-F238E27FC236}">
                <a16:creationId xmlns:a16="http://schemas.microsoft.com/office/drawing/2014/main" id="{CEBD5092-CA76-BE43-B8E7-76F15DCC251D}"/>
              </a:ext>
            </a:extLst>
          </p:cNvPr>
          <p:cNvSpPr/>
          <p:nvPr/>
        </p:nvSpPr>
        <p:spPr>
          <a:xfrm rot="20070685">
            <a:off x="426279" y="3367496"/>
            <a:ext cx="8045634" cy="10354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A3C5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b="1" u="sng" dirty="0" err="1">
                <a:solidFill>
                  <a:srgbClr val="000000"/>
                </a:solidFill>
                <a:latin typeface="Gill Sans"/>
                <a:cs typeface="Gill Sans"/>
              </a:rPr>
              <a:t>iUVCBs</a:t>
            </a:r>
            <a:r>
              <a:rPr lang="en-US" b="1" u="sng" dirty="0">
                <a:solidFill>
                  <a:srgbClr val="000000"/>
                </a:solidFill>
                <a:latin typeface="Gill Sans"/>
                <a:cs typeface="Gill Sans"/>
              </a:rPr>
              <a:t> Issues</a:t>
            </a:r>
            <a:r>
              <a:rPr lang="en-US" b="1" dirty="0">
                <a:solidFill>
                  <a:srgbClr val="000000"/>
                </a:solidFill>
                <a:latin typeface="Gill Sans"/>
                <a:cs typeface="Gill Sans"/>
              </a:rPr>
              <a:t>: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"/>
                <a:cs typeface="Gill Sans"/>
              </a:rPr>
              <a:t>No PNEC/DNEL available for the UVCB substance due to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ill Sans"/>
                <a:cs typeface="Gill Sans"/>
              </a:rPr>
              <a:t>high variability</a:t>
            </a:r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;  </a:t>
            </a:r>
            <a:r>
              <a:rPr lang="en-US" dirty="0">
                <a:solidFill>
                  <a:srgbClr val="C00000"/>
                </a:solidFill>
                <a:latin typeface="Gill Sans"/>
                <a:cs typeface="Gill Sans"/>
              </a:rPr>
              <a:t>No exposures available for the UVCB  substance due to </a:t>
            </a:r>
            <a:r>
              <a:rPr lang="en-US" b="1" dirty="0">
                <a:solidFill>
                  <a:srgbClr val="C00000"/>
                </a:solidFill>
                <a:latin typeface="Gill Sans"/>
                <a:cs typeface="Gill Sans"/>
              </a:rPr>
              <a:t>complexity</a:t>
            </a:r>
            <a:r>
              <a:rPr lang="en-US" dirty="0">
                <a:solidFill>
                  <a:srgbClr val="C00000"/>
                </a:solidFill>
                <a:latin typeface="Gill Sans"/>
                <a:cs typeface="Gill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52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6E29A-3085-0E4B-922E-2E33B672B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BE" sz="4400" dirty="0"/>
              <a:t>Non-ferrous metals                           inorganic side products                      risk assessment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D9EC-B52B-5945-A2EE-4544A8C6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 inorganic UVCBs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823"/>
            <a:ext cx="8229600" cy="4506340"/>
          </a:xfrm>
        </p:spPr>
        <p:txBody>
          <a:bodyPr/>
          <a:lstStyle/>
          <a:p>
            <a:r>
              <a:rPr lang="en-US" dirty="0"/>
              <a:t>Elemental composition is </a:t>
            </a:r>
          </a:p>
          <a:p>
            <a:pPr lvl="1"/>
            <a:r>
              <a:rPr lang="en-US" dirty="0"/>
              <a:t>known and available</a:t>
            </a:r>
          </a:p>
          <a:p>
            <a:pPr lvl="1"/>
            <a:r>
              <a:rPr lang="en-US" dirty="0"/>
              <a:t>can present </a:t>
            </a:r>
            <a:r>
              <a:rPr lang="en-US" b="1" dirty="0"/>
              <a:t>high variability</a:t>
            </a:r>
          </a:p>
          <a:p>
            <a:r>
              <a:rPr lang="en-US" dirty="0"/>
              <a:t>Speciation/mineralogical composition is:</a:t>
            </a:r>
          </a:p>
          <a:p>
            <a:pPr lvl="1"/>
            <a:r>
              <a:rPr lang="en-US" dirty="0"/>
              <a:t>can be </a:t>
            </a:r>
            <a:r>
              <a:rPr lang="en-US" b="1" dirty="0"/>
              <a:t>unknown</a:t>
            </a:r>
            <a:r>
              <a:rPr lang="en-US" dirty="0"/>
              <a:t> or </a:t>
            </a:r>
            <a:r>
              <a:rPr lang="en-US" b="1" dirty="0"/>
              <a:t>uncertain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8087" y="4780344"/>
            <a:ext cx="3796666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Complicates toxicity testing: realistic worst-case composition?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714C8-71EC-5940-BB1E-C0067DCB9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543" y="435414"/>
            <a:ext cx="1090070" cy="59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1B524-9717-DC4F-8778-605A866F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4000" dirty="0"/>
              <a:t>Testing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B7A73-2889-CA42-B14A-E06A1BC2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E48-02A2-D740-A616-8BDA7D762D05}" type="datetime4">
              <a:rPr lang="en-US" smtClean="0">
                <a:solidFill>
                  <a:prstClr val="black"/>
                </a:solidFill>
              </a:rPr>
              <a:pPr/>
              <a:t>April 29, 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8B8A1-3650-6949-9A93-D6B98BC4B7D1}"/>
              </a:ext>
            </a:extLst>
          </p:cNvPr>
          <p:cNvSpPr/>
          <p:nvPr/>
        </p:nvSpPr>
        <p:spPr>
          <a:xfrm>
            <a:off x="767854" y="1602304"/>
            <a:ext cx="653143" cy="13585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8984CD-9610-4C45-977D-F920927FB71A}"/>
              </a:ext>
            </a:extLst>
          </p:cNvPr>
          <p:cNvSpPr/>
          <p:nvPr/>
        </p:nvSpPr>
        <p:spPr>
          <a:xfrm>
            <a:off x="767854" y="2960842"/>
            <a:ext cx="653143" cy="79683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DAE7D-C120-9940-B125-E82E6CD5B4FB}"/>
              </a:ext>
            </a:extLst>
          </p:cNvPr>
          <p:cNvSpPr/>
          <p:nvPr/>
        </p:nvSpPr>
        <p:spPr>
          <a:xfrm>
            <a:off x="767854" y="3757676"/>
            <a:ext cx="653143" cy="5617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BA414-F9BF-7442-ADE9-9160BFF36619}"/>
              </a:ext>
            </a:extLst>
          </p:cNvPr>
          <p:cNvSpPr/>
          <p:nvPr/>
        </p:nvSpPr>
        <p:spPr>
          <a:xfrm>
            <a:off x="767854" y="4319380"/>
            <a:ext cx="653143" cy="1436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C11BC-C26C-A34D-8C96-AA7308050CC8}"/>
              </a:ext>
            </a:extLst>
          </p:cNvPr>
          <p:cNvSpPr/>
          <p:nvPr/>
        </p:nvSpPr>
        <p:spPr>
          <a:xfrm>
            <a:off x="763498" y="4458717"/>
            <a:ext cx="653143" cy="1436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1E58D9-3696-D84E-AEC3-D1FE559DF9E1}"/>
              </a:ext>
            </a:extLst>
          </p:cNvPr>
          <p:cNvSpPr/>
          <p:nvPr/>
        </p:nvSpPr>
        <p:spPr>
          <a:xfrm>
            <a:off x="762373" y="4611117"/>
            <a:ext cx="653143" cy="14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5171B7C-30EF-B64F-9812-9FFCD5FCEB1C}"/>
              </a:ext>
            </a:extLst>
          </p:cNvPr>
          <p:cNvSpPr/>
          <p:nvPr/>
        </p:nvSpPr>
        <p:spPr>
          <a:xfrm>
            <a:off x="1425348" y="4319380"/>
            <a:ext cx="309157" cy="4354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56C6FC63-95C9-E543-9921-B0B5F4516F9C}"/>
              </a:ext>
            </a:extLst>
          </p:cNvPr>
          <p:cNvSpPr/>
          <p:nvPr/>
        </p:nvSpPr>
        <p:spPr>
          <a:xfrm>
            <a:off x="1425348" y="1602304"/>
            <a:ext cx="309157" cy="25724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C56E7-2A17-7041-BA8D-65543F673B0E}"/>
              </a:ext>
            </a:extLst>
          </p:cNvPr>
          <p:cNvSpPr txBox="1"/>
          <p:nvPr/>
        </p:nvSpPr>
        <p:spPr>
          <a:xfrm>
            <a:off x="1734505" y="2637676"/>
            <a:ext cx="1341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Major </a:t>
            </a:r>
          </a:p>
          <a:p>
            <a:pPr algn="ctr"/>
            <a:r>
              <a:rPr lang="en-US" dirty="0"/>
              <a:t>constituents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DBDA02-7379-8640-B8CF-DD9FF5D8002D}"/>
              </a:ext>
            </a:extLst>
          </p:cNvPr>
          <p:cNvSpPr txBox="1"/>
          <p:nvPr/>
        </p:nvSpPr>
        <p:spPr>
          <a:xfrm>
            <a:off x="1743212" y="4174740"/>
            <a:ext cx="1341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Minor</a:t>
            </a:r>
            <a:endParaRPr lang="en-US" dirty="0"/>
          </a:p>
          <a:p>
            <a:pPr algn="ctr"/>
            <a:r>
              <a:rPr lang="en-US" dirty="0"/>
              <a:t>constituents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DC176-BA96-4D40-9334-6A825CE4A50F}"/>
              </a:ext>
            </a:extLst>
          </p:cNvPr>
          <p:cNvSpPr txBox="1"/>
          <p:nvPr/>
        </p:nvSpPr>
        <p:spPr>
          <a:xfrm>
            <a:off x="4199217" y="2131864"/>
            <a:ext cx="17857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/>
              <a:t>Physico</a:t>
            </a:r>
            <a:r>
              <a:rPr lang="en-US" dirty="0"/>
              <a:t>-chemical</a:t>
            </a:r>
          </a:p>
          <a:p>
            <a:pPr algn="ctr"/>
            <a:r>
              <a:rPr lang="en-US" dirty="0"/>
              <a:t>endpoints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C0122-D140-DA4E-84A2-6B2193CB9116}"/>
              </a:ext>
            </a:extLst>
          </p:cNvPr>
          <p:cNvSpPr txBox="1"/>
          <p:nvPr/>
        </p:nvSpPr>
        <p:spPr>
          <a:xfrm>
            <a:off x="4121275" y="1417638"/>
            <a:ext cx="19188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Substance Identity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0EAA3-9DCA-1B41-AA46-056F6764571B}"/>
              </a:ext>
            </a:extLst>
          </p:cNvPr>
          <p:cNvSpPr txBox="1"/>
          <p:nvPr/>
        </p:nvSpPr>
        <p:spPr>
          <a:xfrm>
            <a:off x="4257054" y="5112761"/>
            <a:ext cx="16700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/>
              <a:t>Ecotoxicological</a:t>
            </a:r>
            <a:endParaRPr lang="en-US" dirty="0"/>
          </a:p>
          <a:p>
            <a:pPr algn="ctr"/>
            <a:r>
              <a:rPr lang="en-US" dirty="0"/>
              <a:t>endpoints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6289A8-1935-B544-B728-BBC425CFB98B}"/>
              </a:ext>
            </a:extLst>
          </p:cNvPr>
          <p:cNvSpPr txBox="1"/>
          <p:nvPr/>
        </p:nvSpPr>
        <p:spPr>
          <a:xfrm>
            <a:off x="4257054" y="3997052"/>
            <a:ext cx="163095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Systemic </a:t>
            </a:r>
          </a:p>
          <a:p>
            <a:pPr algn="ctr"/>
            <a:r>
              <a:rPr lang="en-US" dirty="0"/>
              <a:t>toxicological</a:t>
            </a:r>
          </a:p>
          <a:p>
            <a:pPr algn="ctr"/>
            <a:r>
              <a:rPr lang="en-US" dirty="0"/>
              <a:t>endpoints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F1BBD7-0465-4A48-9D7F-474EAF55E9D7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 flipV="1">
            <a:off x="3076475" y="1602304"/>
            <a:ext cx="1044800" cy="135853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090084-59C1-F549-A728-FFE7CB6C1AB8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 flipV="1">
            <a:off x="3076475" y="2455030"/>
            <a:ext cx="1122742" cy="50581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29DEF9-AA3C-3E4A-B8C6-3F7E5C4A24C7}"/>
              </a:ext>
            </a:extLst>
          </p:cNvPr>
          <p:cNvCxnSpPr>
            <a:stCxn id="14" idx="3"/>
            <a:endCxn id="18" idx="1"/>
          </p:cNvCxnSpPr>
          <p:nvPr/>
        </p:nvCxnSpPr>
        <p:spPr>
          <a:xfrm flipV="1">
            <a:off x="3085182" y="4458717"/>
            <a:ext cx="1171872" cy="3918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24161E-5253-8C44-BC9E-9814F87EFF4D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>
            <a:off x="3085182" y="4497906"/>
            <a:ext cx="1171872" cy="93802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D16BAA-9637-534E-AB13-56CD60120748}"/>
              </a:ext>
            </a:extLst>
          </p:cNvPr>
          <p:cNvCxnSpPr>
            <a:stCxn id="13" idx="3"/>
            <a:endCxn id="17" idx="1"/>
          </p:cNvCxnSpPr>
          <p:nvPr/>
        </p:nvCxnSpPr>
        <p:spPr>
          <a:xfrm>
            <a:off x="3076475" y="2960842"/>
            <a:ext cx="1180579" cy="2475085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3F4F95-29A9-F647-BA9A-1BDF4CB62350}"/>
              </a:ext>
            </a:extLst>
          </p:cNvPr>
          <p:cNvCxnSpPr>
            <a:stCxn id="13" idx="3"/>
            <a:endCxn id="18" idx="1"/>
          </p:cNvCxnSpPr>
          <p:nvPr/>
        </p:nvCxnSpPr>
        <p:spPr>
          <a:xfrm>
            <a:off x="3076475" y="2960842"/>
            <a:ext cx="1180579" cy="1497875"/>
          </a:xfrm>
          <a:prstGeom prst="straightConnector1">
            <a:avLst/>
          </a:prstGeom>
          <a:ln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ight Brace 24">
            <a:extLst>
              <a:ext uri="{FF2B5EF4-FFF2-40B4-BE49-F238E27FC236}">
                <a16:creationId xmlns:a16="http://schemas.microsoft.com/office/drawing/2014/main" id="{4E339683-B3BF-184B-AB95-5BCA2D0B3EE5}"/>
              </a:ext>
            </a:extLst>
          </p:cNvPr>
          <p:cNvSpPr/>
          <p:nvPr/>
        </p:nvSpPr>
        <p:spPr>
          <a:xfrm>
            <a:off x="6081508" y="1285949"/>
            <a:ext cx="314243" cy="260481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86F47D2B-C5D1-FA4F-A762-7A464CE085C4}"/>
              </a:ext>
            </a:extLst>
          </p:cNvPr>
          <p:cNvSpPr/>
          <p:nvPr/>
        </p:nvSpPr>
        <p:spPr>
          <a:xfrm>
            <a:off x="6305200" y="3127981"/>
            <a:ext cx="314243" cy="27398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AA4606-7E68-2244-B270-A8583759C661}"/>
              </a:ext>
            </a:extLst>
          </p:cNvPr>
          <p:cNvSpPr txBox="1"/>
          <p:nvPr/>
        </p:nvSpPr>
        <p:spPr>
          <a:xfrm>
            <a:off x="6502553" y="2152928"/>
            <a:ext cx="177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Substance based</a:t>
            </a:r>
          </a:p>
          <a:p>
            <a:pPr algn="ctr"/>
            <a:r>
              <a:rPr lang="en-US" dirty="0"/>
              <a:t>testing approach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C80DAF-88E3-1840-82D6-145F343B69DF}"/>
              </a:ext>
            </a:extLst>
          </p:cNvPr>
          <p:cNvSpPr txBox="1"/>
          <p:nvPr/>
        </p:nvSpPr>
        <p:spPr>
          <a:xfrm>
            <a:off x="6780162" y="4149452"/>
            <a:ext cx="1944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Constituent based </a:t>
            </a:r>
          </a:p>
          <a:p>
            <a:pPr algn="ctr"/>
            <a:r>
              <a:rPr lang="en-US" dirty="0"/>
              <a:t>testing approach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E542E0-9315-444D-A024-BD27758EB28E}"/>
              </a:ext>
            </a:extLst>
          </p:cNvPr>
          <p:cNvSpPr txBox="1"/>
          <p:nvPr/>
        </p:nvSpPr>
        <p:spPr>
          <a:xfrm>
            <a:off x="4265228" y="3084941"/>
            <a:ext cx="163095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Local</a:t>
            </a:r>
          </a:p>
          <a:p>
            <a:pPr algn="ctr"/>
            <a:r>
              <a:rPr lang="en-US" dirty="0"/>
              <a:t>toxicological</a:t>
            </a:r>
          </a:p>
          <a:p>
            <a:pPr algn="ctr"/>
            <a:r>
              <a:rPr lang="en-US" dirty="0"/>
              <a:t>endpoints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8369D3-529C-E145-998D-03F527528B10}"/>
              </a:ext>
            </a:extLst>
          </p:cNvPr>
          <p:cNvCxnSpPr>
            <a:stCxn id="13" idx="3"/>
            <a:endCxn id="29" idx="1"/>
          </p:cNvCxnSpPr>
          <p:nvPr/>
        </p:nvCxnSpPr>
        <p:spPr>
          <a:xfrm>
            <a:off x="3076475" y="2960842"/>
            <a:ext cx="1188753" cy="58576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D432D18-BDE3-9943-A18D-E3FB668876B2}"/>
              </a:ext>
            </a:extLst>
          </p:cNvPr>
          <p:cNvSpPr txBox="1"/>
          <p:nvPr/>
        </p:nvSpPr>
        <p:spPr>
          <a:xfrm>
            <a:off x="7239485" y="5112761"/>
            <a:ext cx="104387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Data-rich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9B2B9C-CB38-9147-B152-49B9611761E7}"/>
              </a:ext>
            </a:extLst>
          </p:cNvPr>
          <p:cNvSpPr txBox="1"/>
          <p:nvPr/>
        </p:nvSpPr>
        <p:spPr>
          <a:xfrm>
            <a:off x="7219190" y="2839238"/>
            <a:ext cx="113685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Data-poor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329682-9752-7145-8E6D-02F936E12BDA}"/>
              </a:ext>
            </a:extLst>
          </p:cNvPr>
          <p:cNvSpPr txBox="1"/>
          <p:nvPr/>
        </p:nvSpPr>
        <p:spPr>
          <a:xfrm rot="16200000">
            <a:off x="-880893" y="2966250"/>
            <a:ext cx="264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Composition: constituents</a:t>
            </a:r>
          </a:p>
        </p:txBody>
      </p:sp>
    </p:spTree>
    <p:extLst>
      <p:ext uri="{BB962C8B-B14F-4D97-AF65-F5344CB8AC3E}">
        <p14:creationId xmlns:p14="http://schemas.microsoft.com/office/powerpoint/2010/main" val="20086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23554</TotalTime>
  <Words>874</Words>
  <Application>Microsoft Macintosh PowerPoint</Application>
  <PresentationFormat>On-screen Show (4:3)</PresentationFormat>
  <Paragraphs>170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.AppleSystemUIFont</vt:lpstr>
      <vt:lpstr>APPLE CHANCERY</vt:lpstr>
      <vt:lpstr>Arial</vt:lpstr>
      <vt:lpstr>Calibri</vt:lpstr>
      <vt:lpstr>Cambria Math</vt:lpstr>
      <vt:lpstr>Gill Sans</vt:lpstr>
      <vt:lpstr>Lucida Grande</vt:lpstr>
      <vt:lpstr>System Font Regular</vt:lpstr>
      <vt:lpstr>Office-thema</vt:lpstr>
      <vt:lpstr>Office Theme</vt:lpstr>
      <vt:lpstr>2 EM Standard Pages</vt:lpstr>
      <vt:lpstr>Valorised slags under risk assessment obligations:   iron silicate risk assessment</vt:lpstr>
      <vt:lpstr>PowerPoint Presentation</vt:lpstr>
      <vt:lpstr>Iron silicate under EU legislation</vt:lpstr>
      <vt:lpstr>PowerPoint Presentation</vt:lpstr>
      <vt:lpstr>PowerPoint Presentation</vt:lpstr>
      <vt:lpstr>PowerPoint Presentation</vt:lpstr>
      <vt:lpstr>PowerPoint Presentation</vt:lpstr>
      <vt:lpstr>Background inorganic UVCBs</vt:lpstr>
      <vt:lpstr>Testing approach</vt:lpstr>
      <vt:lpstr>PowerPoint Presentation</vt:lpstr>
      <vt:lpstr>Identification of the Iron Silicate</vt:lpstr>
      <vt:lpstr>Classification of the Iron Silicate (1)</vt:lpstr>
      <vt:lpstr>PowerPoint Presentation</vt:lpstr>
      <vt:lpstr>Hazard Assessment of Iron Silicate</vt:lpstr>
      <vt:lpstr>Exposure Assesment of Iron Silicate</vt:lpstr>
      <vt:lpstr>Combined Risk Assessment of Iron Silicate</vt:lpstr>
      <vt:lpstr>Iron Silicate assessment’s conclusions</vt:lpstr>
      <vt:lpstr>PowerPoint Presentation</vt:lpstr>
    </vt:vector>
  </TitlesOfParts>
  <Company>ARCHE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Frederik Verdonck</dc:creator>
  <cp:lastModifiedBy>Federica Iaccino</cp:lastModifiedBy>
  <cp:revision>85</cp:revision>
  <dcterms:created xsi:type="dcterms:W3CDTF">2012-01-24T11:05:24Z</dcterms:created>
  <dcterms:modified xsi:type="dcterms:W3CDTF">2021-05-10T07:58:23Z</dcterms:modified>
</cp:coreProperties>
</file>